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3" r:id="rId2"/>
    <p:sldId id="271" r:id="rId3"/>
    <p:sldId id="307" r:id="rId4"/>
    <p:sldId id="306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05" r:id="rId13"/>
  </p:sldIdLst>
  <p:sldSz cx="13817600" cy="7772400"/>
  <p:notesSz cx="6858000" cy="9144000"/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D2B"/>
    <a:srgbClr val="C10065"/>
    <a:srgbClr val="CC006A"/>
    <a:srgbClr val="404140"/>
    <a:srgbClr val="DAD490"/>
    <a:srgbClr val="E1963E"/>
    <a:srgbClr val="7F7F7F"/>
    <a:srgbClr val="E57D30"/>
    <a:srgbClr val="092529"/>
    <a:srgbClr val="55A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0" autoAdjust="0"/>
    <p:restoredTop sz="95994" autoAdjust="0"/>
  </p:normalViewPr>
  <p:slideViewPr>
    <p:cSldViewPr snapToGrid="0" snapToObjects="1">
      <p:cViewPr varScale="1">
        <p:scale>
          <a:sx n="88" d="100"/>
          <a:sy n="88" d="100"/>
        </p:scale>
        <p:origin x="450" y="84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15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oit.MATH4\Desktop\SEP\Gap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oit.MATH4\Desktop\SEP\Gap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Student</a:t>
            </a:r>
            <a:r>
              <a:rPr lang="en-US" baseline="0"/>
              <a:t>s Who do not place into College Algebra (%)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Sheet1!$C$3:$F$3</c:f>
              <c:strCache>
                <c:ptCount val="4"/>
                <c:pt idx="0">
                  <c:v>Overall</c:v>
                </c:pt>
                <c:pt idx="1">
                  <c:v>1st Gen.</c:v>
                </c:pt>
                <c:pt idx="2">
                  <c:v>Minority</c:v>
                </c:pt>
                <c:pt idx="3">
                  <c:v>Pell-Eligible</c:v>
                </c:pt>
              </c:strCache>
            </c:strRef>
          </c:cat>
          <c:val>
            <c:numRef>
              <c:f>Sheet1!$C$4:$F$4</c:f>
              <c:numCache>
                <c:formatCode>General</c:formatCode>
                <c:ptCount val="4"/>
                <c:pt idx="0">
                  <c:v>15.4</c:v>
                </c:pt>
                <c:pt idx="1">
                  <c:v>20.8</c:v>
                </c:pt>
                <c:pt idx="2">
                  <c:v>21</c:v>
                </c:pt>
                <c:pt idx="3">
                  <c:v>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EA-435D-928F-3C202F4DF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6079808"/>
        <c:axId val="996082304"/>
      </c:barChart>
      <c:catAx>
        <c:axId val="996079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082304"/>
        <c:crosses val="autoZero"/>
        <c:auto val="1"/>
        <c:lblAlgn val="ctr"/>
        <c:lblOffset val="100"/>
        <c:noMultiLvlLbl val="0"/>
      </c:catAx>
      <c:valAx>
        <c:axId val="996082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07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Students</a:t>
            </a:r>
            <a:r>
              <a:rPr lang="en-US" baseline="0"/>
              <a:t> completing core math course in first year (%)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Sheet1!$C$7:$F$7</c:f>
              <c:strCache>
                <c:ptCount val="4"/>
                <c:pt idx="0">
                  <c:v>Overall</c:v>
                </c:pt>
                <c:pt idx="1">
                  <c:v>1st Gen.</c:v>
                </c:pt>
                <c:pt idx="2">
                  <c:v>Minority</c:v>
                </c:pt>
                <c:pt idx="3">
                  <c:v>Pell-Eligible</c:v>
                </c:pt>
              </c:strCache>
            </c:strRef>
          </c:cat>
          <c:val>
            <c:numRef>
              <c:f>Sheet1!$C$8:$F$8</c:f>
              <c:numCache>
                <c:formatCode>General</c:formatCode>
                <c:ptCount val="4"/>
                <c:pt idx="0">
                  <c:v>71.2</c:v>
                </c:pt>
                <c:pt idx="1">
                  <c:v>64.400000000000006</c:v>
                </c:pt>
                <c:pt idx="2">
                  <c:v>64.099999999999994</c:v>
                </c:pt>
                <c:pt idx="3">
                  <c:v>63.1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4-426B-884F-0DA1C6EFB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7361264"/>
        <c:axId val="987354608"/>
      </c:barChart>
      <c:catAx>
        <c:axId val="98736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354608"/>
        <c:crosses val="autoZero"/>
        <c:auto val="1"/>
        <c:lblAlgn val="ctr"/>
        <c:lblOffset val="100"/>
        <c:noMultiLvlLbl val="0"/>
      </c:catAx>
      <c:valAx>
        <c:axId val="987354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36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Title of Presentation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/>
          <a:p>
            <a:r>
              <a:rPr lang="en-US" dirty="0" smtClean="0"/>
              <a:t>Section Header Goes Here</a:t>
            </a:r>
            <a:endParaRPr lang="en-US" dirty="0"/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486543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Section 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1"/>
            <a:ext cx="257293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6701" y="2797385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“Quote </a:t>
            </a:r>
            <a:r>
              <a:rPr lang="en-US" smtClean="0"/>
              <a:t>Goes Here.”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8562" r="1" b="57447"/>
          <a:stretch/>
        </p:blipFill>
        <p:spPr>
          <a:xfrm>
            <a:off x="246888" y="6034881"/>
            <a:ext cx="13267944" cy="18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796748"/>
            <a:ext cx="13817600" cy="617143"/>
            <a:chOff x="0" y="6739600"/>
            <a:chExt cx="13817600" cy="61714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</p:spPr>
        </p:pic>
      </p:grp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6473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996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insert photo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60560" y="3886200"/>
            <a:ext cx="3840480" cy="50045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Supporting text goes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416" y="6948176"/>
            <a:ext cx="488944" cy="4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1745" y="982462"/>
            <a:ext cx="4862405" cy="1794085"/>
          </a:xfrm>
        </p:spPr>
        <p:txBody>
          <a:bodyPr anchor="t" anchorCtr="0"/>
          <a:lstStyle/>
          <a:p>
            <a:r>
              <a:rPr lang="en-US" dirty="0" smtClean="0"/>
              <a:t>Headline Copy Goes Here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745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05893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insert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3452" y="982462"/>
            <a:ext cx="4862405" cy="1794085"/>
          </a:xfrm>
        </p:spPr>
        <p:txBody>
          <a:bodyPr anchor="t" anchorCtr="0"/>
          <a:lstStyle/>
          <a:p>
            <a:r>
              <a:rPr lang="en-US" dirty="0" smtClean="0"/>
              <a:t>Headline Copy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452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insert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6400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insert photo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0424" y="6654703"/>
            <a:ext cx="13016751" cy="77932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4396"/>
            </a:lvl1pPr>
          </a:lstStyle>
          <a:p>
            <a:r>
              <a:rPr lang="en-US" dirty="0" smtClean="0"/>
              <a:t>Headline Copy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insert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50030" y="2317590"/>
            <a:ext cx="4039498" cy="128651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46"/>
            </a:lvl1pPr>
          </a:lstStyle>
          <a:p>
            <a:r>
              <a:rPr lang="en-US" dirty="0" smtClean="0"/>
              <a:t>Headline Copy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50030" y="3729514"/>
            <a:ext cx="4039498" cy="970526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269232" y="1443039"/>
            <a:ext cx="6863004" cy="4996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chart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Title of Presentation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Unit Identifier here (.</a:t>
            </a:r>
            <a:r>
              <a:rPr lang="en-US" dirty="0" err="1" smtClean="0"/>
              <a:t>png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Do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+mj-lt"/>
              </a:rPr>
              <a:t>Thank you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r="31394"/>
          <a:stretch/>
        </p:blipFill>
        <p:spPr>
          <a:xfrm>
            <a:off x="8406691" y="0"/>
            <a:ext cx="5410909" cy="75662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+mj-lt"/>
              </a:rPr>
              <a:t>Thank you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729343" y="4198802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dirty="0" smtClean="0">
                <a:solidFill>
                  <a:schemeClr val="tx2"/>
                </a:solidFill>
                <a:latin typeface="+mj-lt"/>
              </a:rPr>
              <a:t>Thank you</a:t>
            </a:r>
            <a:endParaRPr lang="en-US" sz="60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81743" y="5936351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1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Title of Presentation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Title of Presentation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Unit Identifier here (.</a:t>
            </a:r>
            <a:r>
              <a:rPr lang="en-US" dirty="0" err="1" smtClean="0"/>
              <a:t>png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Title of Presentation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Title of Presentation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Insert Unit Identifier here (.</a:t>
            </a:r>
            <a:r>
              <a:rPr lang="en-US" dirty="0" err="1" smtClean="0"/>
              <a:t>png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 smtClean="0"/>
              <a:t>Headline Copy Goes Here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2015552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4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 smtClean="0"/>
              <a:t>Headline Copy Goes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Header Goes Here</a:t>
            </a:r>
            <a:endParaRPr lang="en-US" dirty="0"/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517065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subhead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0"/>
            <a:ext cx="257293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 smtClean="0"/>
              <a:t>Headline Copy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487883"/>
            <a:ext cx="12561453" cy="30931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9" r:id="rId3"/>
    <p:sldLayoutId id="2147483690" r:id="rId4"/>
    <p:sldLayoutId id="2147483665" r:id="rId5"/>
    <p:sldLayoutId id="2147483679" r:id="rId6"/>
    <p:sldLayoutId id="2147483649" r:id="rId7"/>
    <p:sldLayoutId id="2147483666" r:id="rId8"/>
    <p:sldLayoutId id="2147483668" r:id="rId9"/>
    <p:sldLayoutId id="2147483683" r:id="rId10"/>
    <p:sldLayoutId id="2147483687" r:id="rId11"/>
    <p:sldLayoutId id="2147483688" r:id="rId12"/>
    <p:sldLayoutId id="2147483669" r:id="rId13"/>
    <p:sldLayoutId id="2147483650" r:id="rId14"/>
    <p:sldLayoutId id="2147483686" r:id="rId15"/>
    <p:sldLayoutId id="2147483661" r:id="rId16"/>
    <p:sldLayoutId id="2147483680" r:id="rId17"/>
    <p:sldLayoutId id="2147483670" r:id="rId18"/>
    <p:sldLayoutId id="2147483681" r:id="rId19"/>
    <p:sldLayoutId id="2147483691" r:id="rId20"/>
    <p:sldLayoutId id="2147483682" r:id="rId21"/>
    <p:sldLayoutId id="2147483677" r:id="rId22"/>
    <p:sldLayoutId id="2147483692" r:id="rId23"/>
    <p:sldLayoutId id="2147483672" r:id="rId24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99614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Century Gothic" charset="0"/>
          <a:cs typeface="Century Gothic" charset="0"/>
        </a:defRPr>
      </a:lvl1pPr>
    </p:titleStyle>
    <p:bodyStyle>
      <a:lvl1pPr marL="524712" indent="-524712" algn="l" defTabSz="699614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/>
        <a:buChar char="•"/>
        <a:defRPr sz="18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1pPr>
      <a:lvl2pPr marL="1136875" indent="-437261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2pPr>
      <a:lvl3pPr marL="1749040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3pPr>
      <a:lvl4pPr marL="2448655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4pPr>
      <a:lvl5pPr marL="3148272" indent="-349807" algn="l" defTabSz="699614" rtl="0" eaLnBrk="1" latinLnBrk="0" hangingPunct="1">
        <a:spcBef>
          <a:spcPct val="20000"/>
        </a:spcBef>
        <a:buFont typeface="Arial"/>
        <a:buChar char="»"/>
        <a:defRPr sz="164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847888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7505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119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6736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614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23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8847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46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08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769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731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6926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8075" y="2695562"/>
            <a:ext cx="12561453" cy="1785104"/>
          </a:xfrm>
        </p:spPr>
        <p:txBody>
          <a:bodyPr/>
          <a:lstStyle/>
          <a:p>
            <a:r>
              <a:rPr lang="en-US" dirty="0" smtClean="0"/>
              <a:t>The Precalculus Center</a:t>
            </a:r>
          </a:p>
          <a:p>
            <a:r>
              <a:rPr lang="en-US" sz="4400" dirty="0" smtClean="0"/>
              <a:t>Building an Inclusive Campus Environment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074" y="5369311"/>
            <a:ext cx="12561452" cy="452945"/>
          </a:xfrm>
        </p:spPr>
        <p:txBody>
          <a:bodyPr/>
          <a:lstStyle/>
          <a:p>
            <a:r>
              <a:rPr lang="en-US" dirty="0" smtClean="0"/>
              <a:t>Steve Benoit	Co-director of the Precalculus Center	 Department of 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5" y="352103"/>
            <a:ext cx="12561453" cy="1015663"/>
          </a:xfrm>
        </p:spPr>
        <p:txBody>
          <a:bodyPr/>
          <a:lstStyle/>
          <a:p>
            <a:r>
              <a:rPr lang="en-US" dirty="0" smtClean="0"/>
              <a:t>Social belonging, identity safety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75" y="1577976"/>
            <a:ext cx="5708181" cy="5276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890" y="1577976"/>
            <a:ext cx="5684267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5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5" y="665774"/>
            <a:ext cx="12561453" cy="1015663"/>
          </a:xfrm>
        </p:spPr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1999014"/>
            <a:ext cx="12561453" cy="1668149"/>
          </a:xfrm>
        </p:spPr>
        <p:txBody>
          <a:bodyPr/>
          <a:lstStyle/>
          <a:p>
            <a:r>
              <a:rPr lang="en-US" dirty="0" smtClean="0"/>
              <a:t>Add </a:t>
            </a:r>
            <a:r>
              <a:rPr lang="en-US" dirty="0" smtClean="0"/>
              <a:t>signage </a:t>
            </a:r>
            <a:r>
              <a:rPr lang="en-US" dirty="0" smtClean="0"/>
              <a:t>focused on diverse representation (to make the space warmer and more inviting, and to showcase the diversity inherent to mathematics – the </a:t>
            </a:r>
            <a:r>
              <a:rPr lang="en-US" dirty="0" smtClean="0"/>
              <a:t>“universal language”).</a:t>
            </a:r>
            <a:endParaRPr lang="en-US" dirty="0" smtClean="0"/>
          </a:p>
          <a:p>
            <a:r>
              <a:rPr lang="en-US" dirty="0" smtClean="0"/>
              <a:t>Make deeper changes to how our online program is delivered to better align how our online resources are perceived with how our physical space is perceived (many more student-hours are spent in the online materials).</a:t>
            </a:r>
          </a:p>
        </p:txBody>
      </p:sp>
    </p:spTree>
    <p:extLst>
      <p:ext uri="{BB962C8B-B14F-4D97-AF65-F5344CB8AC3E}">
        <p14:creationId xmlns:p14="http://schemas.microsoft.com/office/powerpoint/2010/main" val="424904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7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5" y="687539"/>
            <a:ext cx="12561453" cy="1015663"/>
          </a:xfrm>
        </p:spPr>
        <p:txBody>
          <a:bodyPr/>
          <a:lstStyle/>
          <a:p>
            <a:r>
              <a:rPr lang="en-US" dirty="0" smtClean="0"/>
              <a:t>Starting point…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020779"/>
            <a:ext cx="12561453" cy="100335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PACe Program</a:t>
            </a:r>
            <a:r>
              <a:rPr lang="en-US" dirty="0" smtClean="0"/>
              <a:t> was the prior name for the precalculus mathematics program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PACe Center</a:t>
            </a:r>
            <a:r>
              <a:rPr lang="en-US" dirty="0" smtClean="0"/>
              <a:t> was the physical facility, and consisted of a </a:t>
            </a:r>
            <a:r>
              <a:rPr lang="en-US" dirty="0" smtClean="0"/>
              <a:t>Learning center, </a:t>
            </a:r>
            <a:r>
              <a:rPr lang="en-US" dirty="0" smtClean="0"/>
              <a:t>a </a:t>
            </a:r>
            <a:r>
              <a:rPr lang="en-US" dirty="0" smtClean="0"/>
              <a:t>Testing center</a:t>
            </a:r>
            <a:r>
              <a:rPr lang="en-US" dirty="0" smtClean="0"/>
              <a:t>, and a front desk.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00" y="3254722"/>
            <a:ext cx="4657344" cy="3493008"/>
          </a:xfrm>
          <a:prstGeom prst="rect">
            <a:avLst/>
          </a:prstGeom>
          <a:ln w="19050">
            <a:solidFill>
              <a:srgbClr val="1E4D2B"/>
            </a:solidFill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98" y="3256280"/>
            <a:ext cx="4657344" cy="3493008"/>
          </a:xfrm>
          <a:prstGeom prst="rect">
            <a:avLst/>
          </a:prstGeom>
          <a:ln w="19050">
            <a:solidFill>
              <a:srgbClr val="1E4D2B"/>
            </a:solidFill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61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5" y="676659"/>
            <a:ext cx="12561453" cy="1015663"/>
          </a:xfrm>
        </p:spPr>
        <p:txBody>
          <a:bodyPr/>
          <a:lstStyle/>
          <a:p>
            <a:r>
              <a:rPr lang="en-US" dirty="0" smtClean="0"/>
              <a:t>Problems that needed solving: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009899"/>
            <a:ext cx="12561453" cy="4431983"/>
          </a:xfrm>
        </p:spPr>
        <p:txBody>
          <a:bodyPr/>
          <a:lstStyle/>
          <a:p>
            <a:r>
              <a:rPr lang="en-US" dirty="0" smtClean="0"/>
              <a:t>The traditional “computer lab” feel led students to sit individually and work in isolation – raising their hand to ask a question of a course assistant.</a:t>
            </a:r>
          </a:p>
          <a:p>
            <a:r>
              <a:rPr lang="en-US" dirty="0" smtClean="0"/>
              <a:t>Signage in the Learning center was targeted at academic misconduct, and telegraphed distrust of students.</a:t>
            </a:r>
          </a:p>
          <a:p>
            <a:r>
              <a:rPr lang="en-US" dirty="0" smtClean="0"/>
              <a:t>The PACe Center was seen by students as the “overlord”, enforcing rules and deadlines, catching and punishing cheaters, and judging students’ performance.</a:t>
            </a:r>
          </a:p>
          <a:p>
            <a:r>
              <a:rPr lang="en-US" dirty="0" smtClean="0"/>
              <a:t>Mathematics, which was already intimidating to many students, became even more so.</a:t>
            </a:r>
          </a:p>
          <a:p>
            <a:r>
              <a:rPr lang="en-US" dirty="0" smtClean="0"/>
              <a:t>Feedback from students was often “PACe _____” or “_____ PACe”, where the words in blanks can be imagined…</a:t>
            </a:r>
          </a:p>
          <a:p>
            <a:r>
              <a:rPr lang="en-US" dirty="0" smtClean="0"/>
              <a:t>“PACe” was seen by students as an adversary at worst, and at best, not an ally.</a:t>
            </a:r>
          </a:p>
          <a:p>
            <a:r>
              <a:rPr lang="en-US" dirty="0" smtClean="0"/>
              <a:t>Little attention was paid to welcome, and none to inclusivity, with the exception to inclusion of disabled students, for which there were good accommodations.</a:t>
            </a:r>
          </a:p>
        </p:txBody>
      </p:sp>
    </p:spTree>
    <p:extLst>
      <p:ext uri="{BB962C8B-B14F-4D97-AF65-F5344CB8AC3E}">
        <p14:creationId xmlns:p14="http://schemas.microsoft.com/office/powerpoint/2010/main" val="63682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5" y="665775"/>
            <a:ext cx="12561453" cy="1015663"/>
          </a:xfrm>
        </p:spPr>
        <p:txBody>
          <a:bodyPr/>
          <a:lstStyle/>
          <a:p>
            <a:r>
              <a:rPr lang="en-US" dirty="0" smtClean="0"/>
              <a:t>Departmental and Campus Goals: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1999015"/>
            <a:ext cx="12561453" cy="1975926"/>
          </a:xfrm>
        </p:spPr>
        <p:txBody>
          <a:bodyPr/>
          <a:lstStyle/>
          <a:p>
            <a:r>
              <a:rPr lang="en-US" dirty="0" smtClean="0"/>
              <a:t>Promote completion of core mathematics coursework early in each student’s program.</a:t>
            </a:r>
          </a:p>
          <a:p>
            <a:r>
              <a:rPr lang="en-US" dirty="0" smtClean="0"/>
              <a:t>Reduce math avoidance and math phobia in students who struggle in math or lack confidence.</a:t>
            </a:r>
          </a:p>
          <a:p>
            <a:r>
              <a:rPr lang="en-US" dirty="0" smtClean="0"/>
              <a:t>Improve success rates and completion in precalculus courses.</a:t>
            </a:r>
          </a:p>
          <a:p>
            <a:r>
              <a:rPr lang="en-US" dirty="0" smtClean="0"/>
              <a:t>Reduce gaps in completion rates for first-generation, students of color, and Pell-eligible students.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195953"/>
              </p:ext>
            </p:extLst>
          </p:nvPr>
        </p:nvGraphicFramePr>
        <p:xfrm>
          <a:off x="728435" y="4223656"/>
          <a:ext cx="57159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696704"/>
              </p:ext>
            </p:extLst>
          </p:nvPr>
        </p:nvGraphicFramePr>
        <p:xfrm>
          <a:off x="6889183" y="4223656"/>
          <a:ext cx="572735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50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5" y="687542"/>
            <a:ext cx="12561453" cy="1015663"/>
          </a:xfrm>
        </p:spPr>
        <p:txBody>
          <a:bodyPr/>
          <a:lstStyle/>
          <a:p>
            <a:r>
              <a:rPr lang="en-US" dirty="0" smtClean="0"/>
              <a:t>Changes…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020782"/>
            <a:ext cx="12561453" cy="4302716"/>
          </a:xfrm>
        </p:spPr>
        <p:txBody>
          <a:bodyPr/>
          <a:lstStyle/>
          <a:p>
            <a:r>
              <a:rPr lang="en-US" dirty="0" smtClean="0"/>
              <a:t>The Provost’s office and College Dean’s office</a:t>
            </a:r>
            <a:br>
              <a:rPr lang="en-US" dirty="0" smtClean="0"/>
            </a:br>
            <a:r>
              <a:rPr lang="en-US" dirty="0" smtClean="0"/>
              <a:t>provided one-time funds to improve the environment.</a:t>
            </a:r>
          </a:p>
          <a:p>
            <a:r>
              <a:rPr lang="en-US" dirty="0" smtClean="0"/>
              <a:t>Physical environment changes were accompanied by</a:t>
            </a:r>
            <a:br>
              <a:rPr lang="en-US" dirty="0" smtClean="0"/>
            </a:br>
            <a:r>
              <a:rPr lang="en-US" dirty="0" smtClean="0"/>
              <a:t>a name change in the program and changes in</a:t>
            </a:r>
            <a:br>
              <a:rPr lang="en-US" dirty="0" smtClean="0"/>
            </a:br>
            <a:r>
              <a:rPr lang="en-US" dirty="0" smtClean="0"/>
              <a:t>messaging.</a:t>
            </a:r>
          </a:p>
          <a:p>
            <a:r>
              <a:rPr lang="en-US" dirty="0" smtClean="0"/>
              <a:t>Construction took place over Summer 2020, along</a:t>
            </a:r>
            <a:br>
              <a:rPr lang="en-US" dirty="0" smtClean="0"/>
            </a:br>
            <a:r>
              <a:rPr lang="en-US" dirty="0" smtClean="0"/>
              <a:t>with campus-wide changes to all web pages that</a:t>
            </a:r>
            <a:br>
              <a:rPr lang="en-US" dirty="0" smtClean="0"/>
            </a:br>
            <a:r>
              <a:rPr lang="en-US" dirty="0" smtClean="0"/>
              <a:t>referenced the program and center.</a:t>
            </a:r>
          </a:p>
          <a:p>
            <a:r>
              <a:rPr lang="en-US" dirty="0" smtClean="0"/>
              <a:t>SEP contacts brought together a team to design the</a:t>
            </a:r>
            <a:br>
              <a:rPr lang="en-US" dirty="0" smtClean="0"/>
            </a:br>
            <a:r>
              <a:rPr lang="en-US" dirty="0" smtClean="0"/>
              <a:t>new space, and SEP focus areas provided lenses</a:t>
            </a:r>
            <a:br>
              <a:rPr lang="en-US" dirty="0" smtClean="0"/>
            </a:br>
            <a:r>
              <a:rPr lang="en-US" dirty="0" smtClean="0"/>
              <a:t>through which the space was examined during design.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90" y="1856145"/>
            <a:ext cx="6117938" cy="4588454"/>
          </a:xfrm>
          <a:prstGeom prst="rect">
            <a:avLst/>
          </a:prstGeom>
          <a:ln w="19050">
            <a:solidFill>
              <a:srgbClr val="1E4D2B"/>
            </a:solidFill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48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5" y="698429"/>
            <a:ext cx="12561453" cy="101566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031669"/>
            <a:ext cx="6192273" cy="4481227"/>
          </a:xfrm>
        </p:spPr>
        <p:txBody>
          <a:bodyPr/>
          <a:lstStyle/>
          <a:p>
            <a:r>
              <a:rPr lang="en-US" dirty="0" smtClean="0"/>
              <a:t>The new environment is brighter, more open and</a:t>
            </a:r>
            <a:br>
              <a:rPr lang="en-US" dirty="0" smtClean="0"/>
            </a:br>
            <a:r>
              <a:rPr lang="en-US" dirty="0" smtClean="0"/>
              <a:t>inviting, less intimidating, and (we hope) will appeal</a:t>
            </a:r>
            <a:br>
              <a:rPr lang="en-US" dirty="0" smtClean="0"/>
            </a:br>
            <a:r>
              <a:rPr lang="en-US" dirty="0" smtClean="0"/>
              <a:t>to a more diverse student population.  Laptops and tablets available for loan within the center.</a:t>
            </a:r>
          </a:p>
          <a:p>
            <a:r>
              <a:rPr lang="en-US" dirty="0" smtClean="0"/>
              <a:t>Signage in the center focuses on our core Principles</a:t>
            </a:r>
            <a:br>
              <a:rPr lang="en-US" dirty="0" smtClean="0"/>
            </a:br>
            <a:r>
              <a:rPr lang="en-US" dirty="0" smtClean="0"/>
              <a:t>of Community, and on normalizing struggle and</a:t>
            </a:r>
            <a:br>
              <a:rPr lang="en-US" dirty="0" smtClean="0"/>
            </a:br>
            <a:r>
              <a:rPr lang="en-US" dirty="0" smtClean="0"/>
              <a:t>help-seeking.</a:t>
            </a:r>
          </a:p>
          <a:p>
            <a:r>
              <a:rPr lang="en-US" dirty="0" smtClean="0"/>
              <a:t>The center name was also changed to</a:t>
            </a:r>
            <a:br>
              <a:rPr lang="en-US" dirty="0" smtClean="0"/>
            </a:br>
            <a:r>
              <a:rPr lang="en-US" b="1" dirty="0" smtClean="0"/>
              <a:t>The Precalculus Center</a:t>
            </a:r>
            <a:r>
              <a:rPr lang="en-US" dirty="0" smtClean="0"/>
              <a:t>.  If students verbalize</a:t>
            </a:r>
            <a:br>
              <a:rPr lang="en-US" dirty="0" smtClean="0"/>
            </a:br>
            <a:r>
              <a:rPr lang="en-US" dirty="0" smtClean="0"/>
              <a:t>“Precalculus ____” or “____ Precalculus”, that’s</a:t>
            </a:r>
            <a:br>
              <a:rPr lang="en-US" dirty="0" smtClean="0"/>
            </a:br>
            <a:r>
              <a:rPr lang="en-US" dirty="0" smtClean="0"/>
              <a:t>a different conversation (the material is the adversary, not the program), and we become allies and partners.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9" y="1986594"/>
            <a:ext cx="6095999" cy="4572000"/>
          </a:xfrm>
          <a:prstGeom prst="rect">
            <a:avLst/>
          </a:prstGeom>
          <a:ln w="19050">
            <a:solidFill>
              <a:srgbClr val="1E4D2B"/>
            </a:solidFill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66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5" y="689559"/>
            <a:ext cx="12561453" cy="1015663"/>
          </a:xfrm>
        </p:spPr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1805084"/>
            <a:ext cx="6192273" cy="2154436"/>
          </a:xfrm>
        </p:spPr>
        <p:txBody>
          <a:bodyPr/>
          <a:lstStyle/>
          <a:p>
            <a:r>
              <a:rPr lang="en-US" b="1" dirty="0" smtClean="0"/>
              <a:t>Message-IT</a:t>
            </a:r>
            <a:r>
              <a:rPr lang="en-US" dirty="0" smtClean="0"/>
              <a:t> survey with an artifact consisting of an image of the new space and the new signage.</a:t>
            </a:r>
          </a:p>
          <a:p>
            <a:r>
              <a:rPr lang="en-US" dirty="0"/>
              <a:t>Unfortunately, we do not have similar data on the previous facility for comparison…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6" y="3845515"/>
            <a:ext cx="5776068" cy="3058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98" y="3845515"/>
            <a:ext cx="5827530" cy="3104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98" y="656901"/>
            <a:ext cx="5827268" cy="2765676"/>
          </a:xfrm>
          <a:prstGeom prst="rect">
            <a:avLst/>
          </a:prstGeom>
          <a:ln>
            <a:solidFill>
              <a:srgbClr val="1E4D2B"/>
            </a:solidFill>
          </a:ln>
        </p:spPr>
      </p:pic>
    </p:spTree>
    <p:extLst>
      <p:ext uri="{BB962C8B-B14F-4D97-AF65-F5344CB8AC3E}">
        <p14:creationId xmlns:p14="http://schemas.microsoft.com/office/powerpoint/2010/main" val="326690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5" y="352103"/>
            <a:ext cx="12561453" cy="1015663"/>
          </a:xfrm>
        </p:spPr>
        <p:txBody>
          <a:bodyPr/>
          <a:lstStyle/>
          <a:p>
            <a:r>
              <a:rPr lang="en-US" dirty="0" smtClean="0"/>
              <a:t>Growth mindset, trust and fairness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75" y="1546578"/>
            <a:ext cx="5667848" cy="5275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009" y="1546578"/>
            <a:ext cx="5656683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5" y="352103"/>
            <a:ext cx="12561453" cy="1015663"/>
          </a:xfrm>
        </p:spPr>
        <p:txBody>
          <a:bodyPr/>
          <a:lstStyle/>
          <a:p>
            <a:r>
              <a:rPr lang="en-US" dirty="0" smtClean="0"/>
              <a:t>Self-efficacy, bureaucratic hassles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75" y="1546578"/>
            <a:ext cx="5694588" cy="5276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548" y="1546578"/>
            <a:ext cx="5691826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2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2303</TotalTime>
  <Words>617</Words>
  <Application>Microsoft Office PowerPoint</Application>
  <PresentationFormat>Custom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Franklin Gothic Book</vt:lpstr>
      <vt:lpstr>Office Theme</vt:lpstr>
      <vt:lpstr>PowerPoint Presentation</vt:lpstr>
      <vt:lpstr>Starting point…</vt:lpstr>
      <vt:lpstr>Problems that needed solving:</vt:lpstr>
      <vt:lpstr>Departmental and Campus Goals:</vt:lpstr>
      <vt:lpstr>Changes…</vt:lpstr>
      <vt:lpstr>Results</vt:lpstr>
      <vt:lpstr>Data Collection</vt:lpstr>
      <vt:lpstr>Growth mindset, trust and fairness</vt:lpstr>
      <vt:lpstr>Self-efficacy, bureaucratic hassles</vt:lpstr>
      <vt:lpstr>Social belonging, identity safety</vt:lpstr>
      <vt:lpstr>Future Plans</vt:lpstr>
      <vt:lpstr>PowerPoint Presentation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Curtis</dc:creator>
  <cp:lastModifiedBy>Benoit,Steve</cp:lastModifiedBy>
  <cp:revision>184</cp:revision>
  <dcterms:created xsi:type="dcterms:W3CDTF">2015-06-30T23:05:53Z</dcterms:created>
  <dcterms:modified xsi:type="dcterms:W3CDTF">2021-02-02T15:48:52Z</dcterms:modified>
</cp:coreProperties>
</file>