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57" r:id="rId4"/>
    <p:sldId id="25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90" r:id="rId14"/>
    <p:sldId id="278" r:id="rId15"/>
    <p:sldId id="259" r:id="rId16"/>
    <p:sldId id="260" r:id="rId17"/>
    <p:sldId id="261" r:id="rId18"/>
    <p:sldId id="263" r:id="rId19"/>
    <p:sldId id="264" r:id="rId20"/>
    <p:sldId id="266" r:id="rId21"/>
    <p:sldId id="267" r:id="rId22"/>
    <p:sldId id="268" r:id="rId23"/>
    <p:sldId id="270" r:id="rId24"/>
    <p:sldId id="269" r:id="rId25"/>
    <p:sldId id="271" r:id="rId26"/>
    <p:sldId id="272" r:id="rId27"/>
    <p:sldId id="274" r:id="rId28"/>
    <p:sldId id="275" r:id="rId29"/>
    <p:sldId id="277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>
      <p:cViewPr>
        <p:scale>
          <a:sx n="100" d="100"/>
          <a:sy n="100" d="100"/>
        </p:scale>
        <p:origin x="-821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esktop\CellMovie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Thy1VMH_EXTENDED!$X$5:$X$19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Thy1VMH_EXTENDED!$Y$5:$Y$19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96530432"/>
        <c:axId val="96531968"/>
      </c:radarChart>
      <c:catAx>
        <c:axId val="9653043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6531968"/>
        <c:crosses val="autoZero"/>
        <c:auto val="1"/>
        <c:lblAlgn val="ctr"/>
        <c:lblOffset val="100"/>
      </c:catAx>
      <c:valAx>
        <c:axId val="96531968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96530432"/>
        <c:crosses val="autoZero"/>
        <c:crossBetween val="between"/>
        <c:majorUnit val="1"/>
      </c:valAx>
    </c:plotArea>
    <c:plotVisOnly val="1"/>
  </c:chart>
  <c:spPr>
    <a:solidFill>
      <a:schemeClr val="bg1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Thy1VMH_EXTENDED!$X$59:$X$73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Thy1VMH_EXTENDED!$Y$59:$Y$73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111512960"/>
        <c:axId val="111531136"/>
      </c:radarChart>
      <c:catAx>
        <c:axId val="11151296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1531136"/>
        <c:crosses val="autoZero"/>
        <c:auto val="1"/>
        <c:lblAlgn val="ctr"/>
        <c:lblOffset val="100"/>
      </c:catAx>
      <c:valAx>
        <c:axId val="11153113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11512960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Thy1VMH_EXTENDED!$AD$59:$AD$73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Thy1VMH_EXTENDED!$AE$59:$AE$73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11542272"/>
        <c:axId val="111543808"/>
      </c:radarChart>
      <c:catAx>
        <c:axId val="11154227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1543808"/>
        <c:crosses val="autoZero"/>
        <c:auto val="1"/>
        <c:lblAlgn val="ctr"/>
        <c:lblOffset val="100"/>
      </c:catAx>
      <c:valAx>
        <c:axId val="111543808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11542272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Thy1VMH_EXTENDED!$AJ$59:$AJ$73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Thy1VMH_EXTENDED!$AK$59:$AK$73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111563136"/>
        <c:axId val="111564672"/>
      </c:radarChart>
      <c:catAx>
        <c:axId val="11156313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1564672"/>
        <c:crosses val="autoZero"/>
        <c:auto val="1"/>
        <c:lblAlgn val="ctr"/>
        <c:lblOffset val="100"/>
      </c:catAx>
      <c:valAx>
        <c:axId val="111564672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11563136"/>
        <c:crosses val="autoZero"/>
        <c:crossBetween val="between"/>
      </c:valAx>
    </c:plotArea>
    <c:plotVisOnly val="1"/>
  </c:chart>
  <c:spPr>
    <a:solidFill>
      <a:prstClr val="white"/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10258702859510982"/>
                  <c:y val="-0.12780432845362907"/>
                </c:manualLayout>
              </c:layout>
              <c:numFmt formatCode="General" sourceLinked="0"/>
            </c:trendlineLbl>
          </c:trendline>
          <c:xVal>
            <c:numRef>
              <c:f>Thy1VMH_EXTENDED!$L$5:$L$12</c:f>
              <c:numCache>
                <c:formatCode>0.0000</c:formatCode>
                <c:ptCount val="8"/>
                <c:pt idx="0">
                  <c:v>4.9999999999999991</c:v>
                </c:pt>
                <c:pt idx="1">
                  <c:v>17.999999999999989</c:v>
                </c:pt>
                <c:pt idx="2">
                  <c:v>15.611111111111102</c:v>
                </c:pt>
                <c:pt idx="3">
                  <c:v>10.15625</c:v>
                </c:pt>
                <c:pt idx="4">
                  <c:v>33.812500000000007</c:v>
                </c:pt>
                <c:pt idx="5">
                  <c:v>20.315789473684209</c:v>
                </c:pt>
                <c:pt idx="6">
                  <c:v>91.0833333333333</c:v>
                </c:pt>
                <c:pt idx="7">
                  <c:v>57.051282051281973</c:v>
                </c:pt>
              </c:numCache>
            </c:numRef>
          </c:xVal>
          <c:yVal>
            <c:numRef>
              <c:f>Thy1VMH_EXTENDED!$T$5:$T$12</c:f>
              <c:numCache>
                <c:formatCode>0.00</c:formatCode>
                <c:ptCount val="8"/>
                <c:pt idx="0">
                  <c:v>-108.87499999999999</c:v>
                </c:pt>
                <c:pt idx="1">
                  <c:v>109.00001</c:v>
                </c:pt>
                <c:pt idx="2">
                  <c:v>46.645960000000002</c:v>
                </c:pt>
                <c:pt idx="3">
                  <c:v>-22.820156000000001</c:v>
                </c:pt>
                <c:pt idx="4">
                  <c:v>38.536660000000005</c:v>
                </c:pt>
                <c:pt idx="5">
                  <c:v>33.743572000000029</c:v>
                </c:pt>
                <c:pt idx="6">
                  <c:v>60.531773000000001</c:v>
                </c:pt>
                <c:pt idx="7">
                  <c:v>59.135487000000005</c:v>
                </c:pt>
              </c:numCache>
            </c:numRef>
          </c:yVal>
        </c:ser>
        <c:axId val="111627264"/>
        <c:axId val="111641344"/>
      </c:scatterChart>
      <c:valAx>
        <c:axId val="111627264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641344"/>
        <c:crossesAt val="-180"/>
        <c:crossBetween val="midCat"/>
      </c:valAx>
      <c:valAx>
        <c:axId val="111641344"/>
        <c:scaling>
          <c:orientation val="minMax"/>
          <c:max val="180"/>
          <c:min val="-1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627264"/>
        <c:crosses val="autoZero"/>
        <c:crossBetween val="midCat"/>
        <c:majorUnit val="60"/>
      </c:valAx>
    </c:plotArea>
    <c:plotVisOnly val="1"/>
  </c:chart>
  <c:spPr>
    <a:solidFill>
      <a:prstClr val="white"/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24931378643459051"/>
                  <c:y val="-0.20291743804168832"/>
                </c:manualLayout>
              </c:layout>
              <c:numFmt formatCode="General" sourceLinked="0"/>
            </c:trendlineLbl>
          </c:trendline>
          <c:xVal>
            <c:numRef>
              <c:f>Thy1VMH_EXTENDED!$L$13:$L$30</c:f>
              <c:numCache>
                <c:formatCode>0.0000</c:formatCode>
                <c:ptCount val="18"/>
                <c:pt idx="0">
                  <c:v>0.6842105263157896</c:v>
                </c:pt>
                <c:pt idx="1">
                  <c:v>1.7999999999999985</c:v>
                </c:pt>
                <c:pt idx="2">
                  <c:v>2.8999999999999977</c:v>
                </c:pt>
                <c:pt idx="3">
                  <c:v>2.0000000000000004</c:v>
                </c:pt>
                <c:pt idx="4">
                  <c:v>3.3333333333333339</c:v>
                </c:pt>
                <c:pt idx="5">
                  <c:v>6.0714285714285712</c:v>
                </c:pt>
                <c:pt idx="6">
                  <c:v>12.555555555555566</c:v>
                </c:pt>
                <c:pt idx="7">
                  <c:v>9.8666666666666778</c:v>
                </c:pt>
                <c:pt idx="8">
                  <c:v>8.0909090909090988</c:v>
                </c:pt>
                <c:pt idx="9">
                  <c:v>16.166666666666668</c:v>
                </c:pt>
                <c:pt idx="10">
                  <c:v>16.526315789473681</c:v>
                </c:pt>
                <c:pt idx="11">
                  <c:v>26.941176470588214</c:v>
                </c:pt>
                <c:pt idx="12">
                  <c:v>65.111111111111114</c:v>
                </c:pt>
                <c:pt idx="13">
                  <c:v>44.928571428571473</c:v>
                </c:pt>
                <c:pt idx="14">
                  <c:v>20.974358974358971</c:v>
                </c:pt>
                <c:pt idx="15">
                  <c:v>78.000000000000014</c:v>
                </c:pt>
                <c:pt idx="16">
                  <c:v>144.28571428571428</c:v>
                </c:pt>
                <c:pt idx="17">
                  <c:v>116.35897435897427</c:v>
                </c:pt>
              </c:numCache>
            </c:numRef>
          </c:xVal>
          <c:yVal>
            <c:numRef>
              <c:f>Thy1VMH_EXTENDED!$T$13:$T$30</c:f>
              <c:numCache>
                <c:formatCode>0.00</c:formatCode>
                <c:ptCount val="18"/>
                <c:pt idx="0">
                  <c:v>7.6901902999999958</c:v>
                </c:pt>
                <c:pt idx="1">
                  <c:v>18.999829999999989</c:v>
                </c:pt>
                <c:pt idx="2">
                  <c:v>42.19850500000004</c:v>
                </c:pt>
                <c:pt idx="3">
                  <c:v>19.000121999999987</c:v>
                </c:pt>
                <c:pt idx="4">
                  <c:v>45.56505200000003</c:v>
                </c:pt>
                <c:pt idx="5">
                  <c:v>23.398614999999989</c:v>
                </c:pt>
                <c:pt idx="6">
                  <c:v>-74.814099999999996</c:v>
                </c:pt>
                <c:pt idx="7">
                  <c:v>-16.537516</c:v>
                </c:pt>
                <c:pt idx="8">
                  <c:v>-38.994602</c:v>
                </c:pt>
                <c:pt idx="9">
                  <c:v>-47.037460000000003</c:v>
                </c:pt>
                <c:pt idx="10">
                  <c:v>-42.389564999999997</c:v>
                </c:pt>
                <c:pt idx="11">
                  <c:v>26.594605999999999</c:v>
                </c:pt>
                <c:pt idx="12">
                  <c:v>115.70981999999999</c:v>
                </c:pt>
                <c:pt idx="13">
                  <c:v>130.50145000000001</c:v>
                </c:pt>
                <c:pt idx="14">
                  <c:v>10.469231000000002</c:v>
                </c:pt>
                <c:pt idx="15">
                  <c:v>-37.309902000000001</c:v>
                </c:pt>
                <c:pt idx="16">
                  <c:v>6.2756577000000036</c:v>
                </c:pt>
                <c:pt idx="17">
                  <c:v>69.964490000000026</c:v>
                </c:pt>
              </c:numCache>
            </c:numRef>
          </c:yVal>
        </c:ser>
        <c:axId val="111658112"/>
        <c:axId val="111659648"/>
      </c:scatterChart>
      <c:valAx>
        <c:axId val="111658112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659648"/>
        <c:crossesAt val="-180"/>
        <c:crossBetween val="midCat"/>
      </c:valAx>
      <c:valAx>
        <c:axId val="111659648"/>
        <c:scaling>
          <c:orientation val="minMax"/>
          <c:max val="180"/>
          <c:min val="-1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658112"/>
        <c:crosses val="autoZero"/>
        <c:crossBetween val="midCat"/>
        <c:majorUnit val="60"/>
      </c:valAx>
    </c:plotArea>
    <c:plotVisOnly val="1"/>
  </c:chart>
  <c:spPr>
    <a:solidFill>
      <a:prstClr val="white"/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22133716886514579"/>
                  <c:y val="-0.16714402887139126"/>
                </c:manualLayout>
              </c:layout>
              <c:numFmt formatCode="General" sourceLinked="0"/>
            </c:trendlineLbl>
          </c:trendline>
          <c:xVal>
            <c:numRef>
              <c:f>Thy1VMH_EXTENDED!$L$31:$L$90</c:f>
              <c:numCache>
                <c:formatCode>0.0000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4.5454545454545463E-2</c:v>
                </c:pt>
                <c:pt idx="3">
                  <c:v>0.45454545454545459</c:v>
                </c:pt>
                <c:pt idx="4">
                  <c:v>0.31250000000000028</c:v>
                </c:pt>
                <c:pt idx="5">
                  <c:v>0.89999999999999991</c:v>
                </c:pt>
                <c:pt idx="6">
                  <c:v>1.0833333333333333</c:v>
                </c:pt>
                <c:pt idx="7">
                  <c:v>1</c:v>
                </c:pt>
                <c:pt idx="8">
                  <c:v>1.3076923076923068</c:v>
                </c:pt>
                <c:pt idx="9">
                  <c:v>2.0833333333333353</c:v>
                </c:pt>
                <c:pt idx="10">
                  <c:v>2.8888888888888871</c:v>
                </c:pt>
                <c:pt idx="11">
                  <c:v>2.8999999999999977</c:v>
                </c:pt>
                <c:pt idx="12">
                  <c:v>3.0909090909090908</c:v>
                </c:pt>
                <c:pt idx="13">
                  <c:v>1.7000000000000002</c:v>
                </c:pt>
                <c:pt idx="14">
                  <c:v>1.1333333333333335</c:v>
                </c:pt>
                <c:pt idx="15">
                  <c:v>2</c:v>
                </c:pt>
                <c:pt idx="16">
                  <c:v>2.0555555555555554</c:v>
                </c:pt>
                <c:pt idx="17">
                  <c:v>1.2500000000000002</c:v>
                </c:pt>
                <c:pt idx="18">
                  <c:v>1.081081081081082</c:v>
                </c:pt>
                <c:pt idx="19">
                  <c:v>3.2142857142857144</c:v>
                </c:pt>
                <c:pt idx="20">
                  <c:v>3.0588235294117627</c:v>
                </c:pt>
                <c:pt idx="21">
                  <c:v>1.7058823529411757</c:v>
                </c:pt>
                <c:pt idx="22">
                  <c:v>7.2222222222222214</c:v>
                </c:pt>
                <c:pt idx="23">
                  <c:v>6.4999999999999991</c:v>
                </c:pt>
                <c:pt idx="24">
                  <c:v>8.1818181818181657</c:v>
                </c:pt>
                <c:pt idx="25">
                  <c:v>2.5641025641025652</c:v>
                </c:pt>
                <c:pt idx="26">
                  <c:v>11.222222222222221</c:v>
                </c:pt>
                <c:pt idx="27">
                  <c:v>11.363636363636376</c:v>
                </c:pt>
                <c:pt idx="28">
                  <c:v>5.6818181818181834</c:v>
                </c:pt>
                <c:pt idx="29">
                  <c:v>3.9062499999999982</c:v>
                </c:pt>
                <c:pt idx="30">
                  <c:v>10.833333333333332</c:v>
                </c:pt>
                <c:pt idx="31">
                  <c:v>7.5789473684210495</c:v>
                </c:pt>
                <c:pt idx="32">
                  <c:v>10.357142857142872</c:v>
                </c:pt>
                <c:pt idx="33">
                  <c:v>5.1785714285714288</c:v>
                </c:pt>
                <c:pt idx="34">
                  <c:v>11.769230769230765</c:v>
                </c:pt>
                <c:pt idx="35">
                  <c:v>4.1538461538461542</c:v>
                </c:pt>
                <c:pt idx="36">
                  <c:v>15.454545454545462</c:v>
                </c:pt>
                <c:pt idx="37">
                  <c:v>6.6666666666666679</c:v>
                </c:pt>
                <c:pt idx="38">
                  <c:v>6.166666666666667</c:v>
                </c:pt>
                <c:pt idx="39">
                  <c:v>5.6060606060606064</c:v>
                </c:pt>
                <c:pt idx="40">
                  <c:v>4.7435897435897436</c:v>
                </c:pt>
                <c:pt idx="41">
                  <c:v>8.6956521739130448</c:v>
                </c:pt>
                <c:pt idx="42">
                  <c:v>8.2000000000000011</c:v>
                </c:pt>
                <c:pt idx="43">
                  <c:v>6.4102564102564097</c:v>
                </c:pt>
                <c:pt idx="44">
                  <c:v>19.999999999999989</c:v>
                </c:pt>
                <c:pt idx="45">
                  <c:v>22.30769230769231</c:v>
                </c:pt>
                <c:pt idx="46">
                  <c:v>22.461538461538456</c:v>
                </c:pt>
                <c:pt idx="47">
                  <c:v>10.15625</c:v>
                </c:pt>
                <c:pt idx="48">
                  <c:v>11.266666666666673</c:v>
                </c:pt>
                <c:pt idx="49">
                  <c:v>17.38095238095238</c:v>
                </c:pt>
                <c:pt idx="50">
                  <c:v>37.818181818181813</c:v>
                </c:pt>
                <c:pt idx="51">
                  <c:v>21.894736842105235</c:v>
                </c:pt>
                <c:pt idx="52">
                  <c:v>37.214285714285708</c:v>
                </c:pt>
                <c:pt idx="53">
                  <c:v>14.205128205128204</c:v>
                </c:pt>
                <c:pt idx="54">
                  <c:v>62.777777777777779</c:v>
                </c:pt>
                <c:pt idx="55">
                  <c:v>77.5555555555555</c:v>
                </c:pt>
                <c:pt idx="56">
                  <c:v>37.07692307692308</c:v>
                </c:pt>
                <c:pt idx="57">
                  <c:v>34.526315789473735</c:v>
                </c:pt>
                <c:pt idx="58">
                  <c:v>39.054054054054028</c:v>
                </c:pt>
                <c:pt idx="59">
                  <c:v>61.666666666666622</c:v>
                </c:pt>
              </c:numCache>
            </c:numRef>
          </c:xVal>
          <c:yVal>
            <c:numRef>
              <c:f>Thy1VMH_EXTENDED!$T$31:$T$90</c:f>
              <c:numCache>
                <c:formatCode>0.00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-116.00047000000001</c:v>
                </c:pt>
                <c:pt idx="3">
                  <c:v>90.564980000000006</c:v>
                </c:pt>
                <c:pt idx="4">
                  <c:v>-52.564807999999999</c:v>
                </c:pt>
                <c:pt idx="5">
                  <c:v>-25.999939999999981</c:v>
                </c:pt>
                <c:pt idx="6">
                  <c:v>7.6901739999999963</c:v>
                </c:pt>
                <c:pt idx="7">
                  <c:v>7.6902064999999995</c:v>
                </c:pt>
                <c:pt idx="8">
                  <c:v>-40.036064000000003</c:v>
                </c:pt>
                <c:pt idx="9">
                  <c:v>117.13011</c:v>
                </c:pt>
                <c:pt idx="10">
                  <c:v>142.69005999999999</c:v>
                </c:pt>
                <c:pt idx="11">
                  <c:v>42.198772000000041</c:v>
                </c:pt>
                <c:pt idx="12">
                  <c:v>4.9636620000000038</c:v>
                </c:pt>
                <c:pt idx="13">
                  <c:v>94.963660000000075</c:v>
                </c:pt>
                <c:pt idx="14">
                  <c:v>4.9636360000000002</c:v>
                </c:pt>
                <c:pt idx="15">
                  <c:v>-26.000071999999999</c:v>
                </c:pt>
                <c:pt idx="16">
                  <c:v>163.46216000000001</c:v>
                </c:pt>
                <c:pt idx="17">
                  <c:v>-134.43521000000001</c:v>
                </c:pt>
                <c:pt idx="18">
                  <c:v>172.43494999999999</c:v>
                </c:pt>
                <c:pt idx="19">
                  <c:v>37.434849999999997</c:v>
                </c:pt>
                <c:pt idx="20">
                  <c:v>30.309950000000015</c:v>
                </c:pt>
                <c:pt idx="21">
                  <c:v>-2.8012263999999987</c:v>
                </c:pt>
                <c:pt idx="22">
                  <c:v>71.125149999999948</c:v>
                </c:pt>
                <c:pt idx="23">
                  <c:v>-55.744953000000002</c:v>
                </c:pt>
                <c:pt idx="24">
                  <c:v>-44.434956</c:v>
                </c:pt>
                <c:pt idx="25">
                  <c:v>64.000159999999994</c:v>
                </c:pt>
                <c:pt idx="26">
                  <c:v>-31.710654999999999</c:v>
                </c:pt>
                <c:pt idx="27">
                  <c:v>0.56505764000000003</c:v>
                </c:pt>
                <c:pt idx="28">
                  <c:v>-52.565075000000029</c:v>
                </c:pt>
                <c:pt idx="29">
                  <c:v>-15.695191000000001</c:v>
                </c:pt>
                <c:pt idx="30">
                  <c:v>-63.874912000000002</c:v>
                </c:pt>
                <c:pt idx="31">
                  <c:v>-26.000005999999999</c:v>
                </c:pt>
                <c:pt idx="32">
                  <c:v>22.366617000000002</c:v>
                </c:pt>
                <c:pt idx="33">
                  <c:v>59.23641200000003</c:v>
                </c:pt>
                <c:pt idx="34">
                  <c:v>49.963660000000004</c:v>
                </c:pt>
                <c:pt idx="35">
                  <c:v>18.999970999999999</c:v>
                </c:pt>
                <c:pt idx="36">
                  <c:v>149.60127</c:v>
                </c:pt>
                <c:pt idx="37">
                  <c:v>-52.565070000000013</c:v>
                </c:pt>
                <c:pt idx="38">
                  <c:v>27.972608999999981</c:v>
                </c:pt>
                <c:pt idx="39">
                  <c:v>-98.897329999999997</c:v>
                </c:pt>
                <c:pt idx="40">
                  <c:v>10.027311999999998</c:v>
                </c:pt>
                <c:pt idx="41">
                  <c:v>55.869864999999997</c:v>
                </c:pt>
                <c:pt idx="42">
                  <c:v>76.094820000000027</c:v>
                </c:pt>
                <c:pt idx="43">
                  <c:v>-171.30485999999999</c:v>
                </c:pt>
                <c:pt idx="44">
                  <c:v>-176.2551</c:v>
                </c:pt>
                <c:pt idx="45">
                  <c:v>60.633533000000028</c:v>
                </c:pt>
                <c:pt idx="46">
                  <c:v>-46.556000000000004</c:v>
                </c:pt>
                <c:pt idx="47">
                  <c:v>-6.5600319999999961</c:v>
                </c:pt>
                <c:pt idx="48">
                  <c:v>41.619812000000003</c:v>
                </c:pt>
                <c:pt idx="49">
                  <c:v>160.00899999999999</c:v>
                </c:pt>
                <c:pt idx="50">
                  <c:v>52.690140000000028</c:v>
                </c:pt>
                <c:pt idx="51">
                  <c:v>52.69005200000003</c:v>
                </c:pt>
                <c:pt idx="52">
                  <c:v>-177.18917999999999</c:v>
                </c:pt>
                <c:pt idx="53">
                  <c:v>-103.73524999999999</c:v>
                </c:pt>
                <c:pt idx="54">
                  <c:v>168.62091000000001</c:v>
                </c:pt>
                <c:pt idx="55">
                  <c:v>124.52413</c:v>
                </c:pt>
                <c:pt idx="56">
                  <c:v>49.068592000000038</c:v>
                </c:pt>
                <c:pt idx="57">
                  <c:v>147.65979999999999</c:v>
                </c:pt>
                <c:pt idx="58">
                  <c:v>-89.434950000000057</c:v>
                </c:pt>
                <c:pt idx="59">
                  <c:v>24.792792999999978</c:v>
                </c:pt>
              </c:numCache>
            </c:numRef>
          </c:yVal>
        </c:ser>
        <c:axId val="98462720"/>
        <c:axId val="98476800"/>
      </c:scatterChart>
      <c:valAx>
        <c:axId val="98462720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8476800"/>
        <c:crossesAt val="-180"/>
        <c:crossBetween val="midCat"/>
      </c:valAx>
      <c:valAx>
        <c:axId val="98476800"/>
        <c:scaling>
          <c:orientation val="minMax"/>
          <c:max val="180"/>
          <c:min val="-1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8462720"/>
        <c:crosses val="autoZero"/>
        <c:crossBetween val="midCat"/>
        <c:majorUnit val="60"/>
      </c:valAx>
    </c:plotArea>
    <c:plotVisOnly val="1"/>
  </c:chart>
  <c:spPr>
    <a:solidFill>
      <a:prstClr val="white"/>
    </a:solidFill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15862523941264109"/>
                  <c:y val="-9.3637407117891883E-2"/>
                </c:manualLayout>
              </c:layout>
              <c:numFmt formatCode="General" sourceLinked="0"/>
            </c:trendlineLbl>
          </c:trendline>
          <c:xVal>
            <c:numRef>
              <c:f>Thy1VMH_EXTENDED!$L$91:$L$97</c:f>
              <c:numCache>
                <c:formatCode>0.0000</c:formatCode>
                <c:ptCount val="7"/>
                <c:pt idx="0">
                  <c:v>0.16666666666666669</c:v>
                </c:pt>
                <c:pt idx="1">
                  <c:v>5.0000000000000009</c:v>
                </c:pt>
                <c:pt idx="2">
                  <c:v>5.0000000000000009</c:v>
                </c:pt>
                <c:pt idx="3">
                  <c:v>21.8</c:v>
                </c:pt>
                <c:pt idx="4">
                  <c:v>12.410256410256412</c:v>
                </c:pt>
                <c:pt idx="5">
                  <c:v>18.589743589743559</c:v>
                </c:pt>
                <c:pt idx="6">
                  <c:v>67.586206896551616</c:v>
                </c:pt>
              </c:numCache>
            </c:numRef>
          </c:xVal>
          <c:yVal>
            <c:numRef>
              <c:f>Thy1VMH_EXTENDED!$T$91:$T$97</c:f>
              <c:numCache>
                <c:formatCode>0.00</c:formatCode>
                <c:ptCount val="7"/>
                <c:pt idx="0">
                  <c:v>18.998561999999989</c:v>
                </c:pt>
                <c:pt idx="1">
                  <c:v>-17.869890000000005</c:v>
                </c:pt>
                <c:pt idx="2">
                  <c:v>45.565080000000002</c:v>
                </c:pt>
                <c:pt idx="3">
                  <c:v>125.69923</c:v>
                </c:pt>
                <c:pt idx="4">
                  <c:v>64</c:v>
                </c:pt>
                <c:pt idx="5">
                  <c:v>42.198610000000031</c:v>
                </c:pt>
                <c:pt idx="6">
                  <c:v>82.434944000000058</c:v>
                </c:pt>
              </c:numCache>
            </c:numRef>
          </c:yVal>
        </c:ser>
        <c:axId val="111686784"/>
        <c:axId val="111688320"/>
      </c:scatterChart>
      <c:valAx>
        <c:axId val="111686784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688320"/>
        <c:crossesAt val="-180"/>
        <c:crossBetween val="midCat"/>
      </c:valAx>
      <c:valAx>
        <c:axId val="111688320"/>
        <c:scaling>
          <c:orientation val="minMax"/>
          <c:max val="180"/>
          <c:min val="-1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686784"/>
        <c:crosses val="autoZero"/>
        <c:crossBetween val="midCat"/>
        <c:majorUnit val="60"/>
      </c:valAx>
    </c:plotArea>
    <c:plotVisOnly val="1"/>
  </c:chart>
  <c:spPr>
    <a:solidFill>
      <a:prstClr val="white"/>
    </a:solidFill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19888451443569555"/>
                  <c:y val="-0.33450026246719183"/>
                </c:manualLayout>
              </c:layout>
              <c:numFmt formatCode="General" sourceLinked="0"/>
            </c:trendlineLbl>
          </c:trendline>
          <c:xVal>
            <c:numRef>
              <c:f>Thy1VMH_EXTENDED!$C$5:$C$12</c:f>
              <c:numCache>
                <c:formatCode>General</c:formatCode>
                <c:ptCount val="8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8</c:v>
                </c:pt>
                <c:pt idx="4">
                  <c:v>24</c:v>
                </c:pt>
                <c:pt idx="5">
                  <c:v>2</c:v>
                </c:pt>
                <c:pt idx="6">
                  <c:v>8</c:v>
                </c:pt>
                <c:pt idx="7">
                  <c:v>1</c:v>
                </c:pt>
              </c:numCache>
            </c:numRef>
          </c:xVal>
          <c:yVal>
            <c:numRef>
              <c:f>Thy1VMH_EXTENDED!$K$5:$K$12</c:f>
              <c:numCache>
                <c:formatCode>0.0000</c:formatCode>
                <c:ptCount val="8"/>
                <c:pt idx="0">
                  <c:v>0.62017367294604264</c:v>
                </c:pt>
                <c:pt idx="1">
                  <c:v>1.4142135623730949</c:v>
                </c:pt>
                <c:pt idx="2">
                  <c:v>0.93128081190223355</c:v>
                </c:pt>
                <c:pt idx="3">
                  <c:v>0.56336738679124732</c:v>
                </c:pt>
                <c:pt idx="4">
                  <c:v>1.453712918701626</c:v>
                </c:pt>
                <c:pt idx="5">
                  <c:v>0.73118126260262162</c:v>
                </c:pt>
                <c:pt idx="6">
                  <c:v>2.7550458758027569</c:v>
                </c:pt>
                <c:pt idx="7">
                  <c:v>1.2094847605200774</c:v>
                </c:pt>
              </c:numCache>
            </c:numRef>
          </c:yVal>
        </c:ser>
        <c:axId val="111807872"/>
        <c:axId val="111813760"/>
      </c:scatterChart>
      <c:valAx>
        <c:axId val="111807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813760"/>
        <c:crosses val="autoZero"/>
        <c:crossBetween val="midCat"/>
      </c:valAx>
      <c:valAx>
        <c:axId val="111813760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807872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1295734908136483"/>
                  <c:y val="-0.52978285923005708"/>
                </c:manualLayout>
              </c:layout>
              <c:numFmt formatCode="General" sourceLinked="0"/>
            </c:trendlineLbl>
          </c:trendline>
          <c:xVal>
            <c:numRef>
              <c:f>Thy1VMH_EXTENDED!$C$13:$C$30</c:f>
              <c:numCache>
                <c:formatCode>General</c:formatCode>
                <c:ptCount val="18"/>
                <c:pt idx="0">
                  <c:v>21</c:v>
                </c:pt>
                <c:pt idx="1">
                  <c:v>19</c:v>
                </c:pt>
                <c:pt idx="2">
                  <c:v>1</c:v>
                </c:pt>
                <c:pt idx="3">
                  <c:v>1</c:v>
                </c:pt>
                <c:pt idx="4">
                  <c:v>22</c:v>
                </c:pt>
                <c:pt idx="5">
                  <c:v>4</c:v>
                </c:pt>
                <c:pt idx="6">
                  <c:v>21</c:v>
                </c:pt>
                <c:pt idx="7">
                  <c:v>23</c:v>
                </c:pt>
                <c:pt idx="8">
                  <c:v>1</c:v>
                </c:pt>
                <c:pt idx="9">
                  <c:v>27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8</c:v>
                </c:pt>
                <c:pt idx="16">
                  <c:v>1</c:v>
                </c:pt>
                <c:pt idx="17">
                  <c:v>1</c:v>
                </c:pt>
              </c:numCache>
            </c:numRef>
          </c:xVal>
          <c:yVal>
            <c:numRef>
              <c:f>Thy1VMH_EXTENDED!$K$13:$K$30</c:f>
              <c:numCache>
                <c:formatCode>0.0000</c:formatCode>
                <c:ptCount val="18"/>
                <c:pt idx="0">
                  <c:v>0.18976585660336798</c:v>
                </c:pt>
                <c:pt idx="1">
                  <c:v>0.42426406871192845</c:v>
                </c:pt>
                <c:pt idx="2">
                  <c:v>0.53851648071344971</c:v>
                </c:pt>
                <c:pt idx="3">
                  <c:v>0.35355339059327384</c:v>
                </c:pt>
                <c:pt idx="4">
                  <c:v>0.52704627669473036</c:v>
                </c:pt>
                <c:pt idx="5">
                  <c:v>0.65853888980663433</c:v>
                </c:pt>
                <c:pt idx="6">
                  <c:v>1.1811273125260722</c:v>
                </c:pt>
                <c:pt idx="7">
                  <c:v>0.8110350040397627</c:v>
                </c:pt>
                <c:pt idx="8">
                  <c:v>0.60643927564210653</c:v>
                </c:pt>
                <c:pt idx="9">
                  <c:v>1.1606990230986767</c:v>
                </c:pt>
                <c:pt idx="10">
                  <c:v>0.93263395508786051</c:v>
                </c:pt>
                <c:pt idx="11">
                  <c:v>1.2588785034725121</c:v>
                </c:pt>
                <c:pt idx="12">
                  <c:v>2.6897152082022693</c:v>
                </c:pt>
                <c:pt idx="13">
                  <c:v>1.7914194577120637</c:v>
                </c:pt>
                <c:pt idx="14">
                  <c:v>0.73335126390128669</c:v>
                </c:pt>
                <c:pt idx="15">
                  <c:v>2.5495097567963967</c:v>
                </c:pt>
                <c:pt idx="16">
                  <c:v>3.2103150077491778</c:v>
                </c:pt>
                <c:pt idx="17">
                  <c:v>1.7272994659589016</c:v>
                </c:pt>
              </c:numCache>
            </c:numRef>
          </c:yVal>
        </c:ser>
        <c:axId val="111846912"/>
        <c:axId val="111848448"/>
      </c:scatterChart>
      <c:valAx>
        <c:axId val="11184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848448"/>
        <c:crosses val="autoZero"/>
        <c:crossBetween val="midCat"/>
      </c:valAx>
      <c:valAx>
        <c:axId val="111848448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846912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26291131371736431"/>
                  <c:y val="-0.51761067482833834"/>
                </c:manualLayout>
              </c:layout>
              <c:numFmt formatCode="General" sourceLinked="0"/>
            </c:trendlineLbl>
          </c:trendline>
          <c:xVal>
            <c:numRef>
              <c:f>Thy1VMH_EXTENDED!$C$31:$C$90</c:f>
              <c:numCache>
                <c:formatCode>General</c:formatCode>
                <c:ptCount val="60"/>
                <c:pt idx="0">
                  <c:v>21</c:v>
                </c:pt>
                <c:pt idx="1">
                  <c:v>22</c:v>
                </c:pt>
                <c:pt idx="2">
                  <c:v>8</c:v>
                </c:pt>
                <c:pt idx="3">
                  <c:v>29</c:v>
                </c:pt>
                <c:pt idx="4">
                  <c:v>6</c:v>
                </c:pt>
                <c:pt idx="5">
                  <c:v>17</c:v>
                </c:pt>
                <c:pt idx="6">
                  <c:v>10</c:v>
                </c:pt>
                <c:pt idx="7">
                  <c:v>9</c:v>
                </c:pt>
                <c:pt idx="8">
                  <c:v>22</c:v>
                </c:pt>
                <c:pt idx="9">
                  <c:v>1</c:v>
                </c:pt>
                <c:pt idx="10">
                  <c:v>27</c:v>
                </c:pt>
                <c:pt idx="11">
                  <c:v>8</c:v>
                </c:pt>
                <c:pt idx="12">
                  <c:v>13</c:v>
                </c:pt>
                <c:pt idx="13">
                  <c:v>6</c:v>
                </c:pt>
                <c:pt idx="14">
                  <c:v>10</c:v>
                </c:pt>
                <c:pt idx="15">
                  <c:v>8</c:v>
                </c:pt>
                <c:pt idx="16">
                  <c:v>21</c:v>
                </c:pt>
                <c:pt idx="17">
                  <c:v>5</c:v>
                </c:pt>
                <c:pt idx="18">
                  <c:v>1</c:v>
                </c:pt>
                <c:pt idx="19">
                  <c:v>1</c:v>
                </c:pt>
                <c:pt idx="20">
                  <c:v>21</c:v>
                </c:pt>
                <c:pt idx="21">
                  <c:v>1</c:v>
                </c:pt>
                <c:pt idx="22">
                  <c:v>1</c:v>
                </c:pt>
                <c:pt idx="23">
                  <c:v>3</c:v>
                </c:pt>
                <c:pt idx="24">
                  <c:v>21</c:v>
                </c:pt>
                <c:pt idx="25">
                  <c:v>1</c:v>
                </c:pt>
                <c:pt idx="26">
                  <c:v>6</c:v>
                </c:pt>
                <c:pt idx="27">
                  <c:v>1</c:v>
                </c:pt>
                <c:pt idx="28">
                  <c:v>15</c:v>
                </c:pt>
                <c:pt idx="29">
                  <c:v>8</c:v>
                </c:pt>
                <c:pt idx="30">
                  <c:v>26</c:v>
                </c:pt>
                <c:pt idx="31">
                  <c:v>1</c:v>
                </c:pt>
                <c:pt idx="32">
                  <c:v>26</c:v>
                </c:pt>
                <c:pt idx="33">
                  <c:v>8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13</c:v>
                </c:pt>
                <c:pt idx="38">
                  <c:v>10</c:v>
                </c:pt>
                <c:pt idx="39">
                  <c:v>5</c:v>
                </c:pt>
                <c:pt idx="40">
                  <c:v>1</c:v>
                </c:pt>
                <c:pt idx="41">
                  <c:v>15</c:v>
                </c:pt>
                <c:pt idx="42">
                  <c:v>13</c:v>
                </c:pt>
                <c:pt idx="43">
                  <c:v>1</c:v>
                </c:pt>
                <c:pt idx="44">
                  <c:v>6</c:v>
                </c:pt>
                <c:pt idx="45">
                  <c:v>21</c:v>
                </c:pt>
                <c:pt idx="46">
                  <c:v>22</c:v>
                </c:pt>
                <c:pt idx="47">
                  <c:v>8</c:v>
                </c:pt>
                <c:pt idx="48">
                  <c:v>7</c:v>
                </c:pt>
                <c:pt idx="49">
                  <c:v>2</c:v>
                </c:pt>
                <c:pt idx="50">
                  <c:v>22</c:v>
                </c:pt>
                <c:pt idx="51">
                  <c:v>21</c:v>
                </c:pt>
                <c:pt idx="52">
                  <c:v>10</c:v>
                </c:pt>
                <c:pt idx="53">
                  <c:v>1</c:v>
                </c:pt>
                <c:pt idx="54">
                  <c:v>15</c:v>
                </c:pt>
                <c:pt idx="55">
                  <c:v>11</c:v>
                </c:pt>
                <c:pt idx="56">
                  <c:v>4</c:v>
                </c:pt>
                <c:pt idx="57">
                  <c:v>1</c:v>
                </c:pt>
                <c:pt idx="58">
                  <c:v>3</c:v>
                </c:pt>
                <c:pt idx="59">
                  <c:v>1</c:v>
                </c:pt>
              </c:numCache>
            </c:numRef>
          </c:xVal>
          <c:yVal>
            <c:numRef>
              <c:f>Thy1VMH_EXTENDED!$K$31:$K$90</c:f>
              <c:numCache>
                <c:formatCode>0.0000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4.5454545454545463E-2</c:v>
                </c:pt>
                <c:pt idx="3">
                  <c:v>0.20327890704543544</c:v>
                </c:pt>
                <c:pt idx="4">
                  <c:v>0.13975424859373697</c:v>
                </c:pt>
                <c:pt idx="5">
                  <c:v>0.30000000000000021</c:v>
                </c:pt>
                <c:pt idx="6">
                  <c:v>0.30046260628866622</c:v>
                </c:pt>
                <c:pt idx="7">
                  <c:v>0.27735009811261491</c:v>
                </c:pt>
                <c:pt idx="8">
                  <c:v>0.31716197120135892</c:v>
                </c:pt>
                <c:pt idx="9">
                  <c:v>0.41666666666666696</c:v>
                </c:pt>
                <c:pt idx="10">
                  <c:v>0.56655772373253122</c:v>
                </c:pt>
                <c:pt idx="11">
                  <c:v>0.53851648071344971</c:v>
                </c:pt>
                <c:pt idx="12">
                  <c:v>0.53008653589502686</c:v>
                </c:pt>
                <c:pt idx="13">
                  <c:v>0.29154759474226527</c:v>
                </c:pt>
                <c:pt idx="14">
                  <c:v>0.19436506316151003</c:v>
                </c:pt>
                <c:pt idx="15">
                  <c:v>0.33333333333333331</c:v>
                </c:pt>
                <c:pt idx="16">
                  <c:v>0.3379312516832344</c:v>
                </c:pt>
                <c:pt idx="17">
                  <c:v>0.19764235376052383</c:v>
                </c:pt>
                <c:pt idx="18">
                  <c:v>0.17093392757666931</c:v>
                </c:pt>
                <c:pt idx="19">
                  <c:v>0.47915742374995518</c:v>
                </c:pt>
                <c:pt idx="20">
                  <c:v>0.42418250299576388</c:v>
                </c:pt>
                <c:pt idx="21">
                  <c:v>0.22399332664305613</c:v>
                </c:pt>
                <c:pt idx="22">
                  <c:v>0.89580641647761661</c:v>
                </c:pt>
                <c:pt idx="23">
                  <c:v>0.80622577482985491</c:v>
                </c:pt>
                <c:pt idx="24">
                  <c:v>0.86243936186410342</c:v>
                </c:pt>
                <c:pt idx="25">
                  <c:v>0.25641025641025639</c:v>
                </c:pt>
                <c:pt idx="26">
                  <c:v>1.116652846791212</c:v>
                </c:pt>
                <c:pt idx="27">
                  <c:v>1.0163945352271764</c:v>
                </c:pt>
                <c:pt idx="28">
                  <c:v>0.50819726761358919</c:v>
                </c:pt>
                <c:pt idx="29">
                  <c:v>0.34938562148434255</c:v>
                </c:pt>
                <c:pt idx="30">
                  <c:v>0.95014618758261449</c:v>
                </c:pt>
                <c:pt idx="31">
                  <c:v>0.63157894736842146</c:v>
                </c:pt>
                <c:pt idx="32">
                  <c:v>0.86011389848516395</c:v>
                </c:pt>
                <c:pt idx="33">
                  <c:v>0.43005694924258236</c:v>
                </c:pt>
                <c:pt idx="34">
                  <c:v>0.95148591360407608</c:v>
                </c:pt>
                <c:pt idx="35">
                  <c:v>0.32635697593225355</c:v>
                </c:pt>
                <c:pt idx="36">
                  <c:v>1.1853095282186641</c:v>
                </c:pt>
                <c:pt idx="37">
                  <c:v>0.4969039949999538</c:v>
                </c:pt>
                <c:pt idx="38">
                  <c:v>0.45338235029118146</c:v>
                </c:pt>
                <c:pt idx="39">
                  <c:v>0.41216577299198331</c:v>
                </c:pt>
                <c:pt idx="40">
                  <c:v>0.34875565407013925</c:v>
                </c:pt>
                <c:pt idx="41">
                  <c:v>0.61487546190134568</c:v>
                </c:pt>
                <c:pt idx="42">
                  <c:v>0.57271284253105414</c:v>
                </c:pt>
                <c:pt idx="43">
                  <c:v>0.40542021284210011</c:v>
                </c:pt>
                <c:pt idx="44">
                  <c:v>1.2403473458920844</c:v>
                </c:pt>
                <c:pt idx="45">
                  <c:v>1.3099527973789538</c:v>
                </c:pt>
                <c:pt idx="46">
                  <c:v>1.3144621146642361</c:v>
                </c:pt>
                <c:pt idx="47">
                  <c:v>0.56336738679124732</c:v>
                </c:pt>
                <c:pt idx="48">
                  <c:v>0.61282587702834213</c:v>
                </c:pt>
                <c:pt idx="49">
                  <c:v>0.90976062735918173</c:v>
                </c:pt>
                <c:pt idx="50">
                  <c:v>1.8541889140337418</c:v>
                </c:pt>
                <c:pt idx="51">
                  <c:v>1.0734777923353223</c:v>
                </c:pt>
                <c:pt idx="52">
                  <c:v>1.6303874586447618</c:v>
                </c:pt>
                <c:pt idx="53">
                  <c:v>0.60351806645845263</c:v>
                </c:pt>
                <c:pt idx="54">
                  <c:v>2.6410809608899379</c:v>
                </c:pt>
                <c:pt idx="55">
                  <c:v>2.9355210696939791</c:v>
                </c:pt>
                <c:pt idx="56">
                  <c:v>1.1941672843276943</c:v>
                </c:pt>
                <c:pt idx="57">
                  <c:v>0.95319843559341322</c:v>
                </c:pt>
                <c:pt idx="58">
                  <c:v>1.0273825842566611</c:v>
                </c:pt>
                <c:pt idx="59">
                  <c:v>1.2574563933578689</c:v>
                </c:pt>
              </c:numCache>
            </c:numRef>
          </c:yVal>
        </c:ser>
        <c:axId val="111869312"/>
        <c:axId val="111764608"/>
      </c:scatterChart>
      <c:valAx>
        <c:axId val="11186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764608"/>
        <c:crosses val="autoZero"/>
        <c:crossBetween val="midCat"/>
      </c:valAx>
      <c:valAx>
        <c:axId val="111764608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869312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Thy1VMH_EXTENDED!$X$5:$X$19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Thy1VMH_EXTENDED!$Y$5:$Y$19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98660736"/>
        <c:axId val="98662272"/>
      </c:radarChart>
      <c:catAx>
        <c:axId val="9866073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8662272"/>
        <c:crosses val="autoZero"/>
        <c:auto val="1"/>
        <c:lblAlgn val="ctr"/>
        <c:lblOffset val="100"/>
      </c:catAx>
      <c:valAx>
        <c:axId val="98662272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98660736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trendlineLbl>
              <c:layout>
                <c:manualLayout>
                  <c:x val="0.19239328636552025"/>
                  <c:y val="-0.24196115485564323"/>
                </c:manualLayout>
              </c:layout>
              <c:numFmt formatCode="General" sourceLinked="0"/>
            </c:trendlineLbl>
          </c:trendline>
          <c:xVal>
            <c:numRef>
              <c:f>Thy1VMH_EXTENDED!$C$91:$C$97</c:f>
              <c:numCache>
                <c:formatCode>General</c:formatCode>
                <c:ptCount val="7"/>
                <c:pt idx="0">
                  <c:v>1</c:v>
                </c:pt>
                <c:pt idx="1">
                  <c:v>22</c:v>
                </c:pt>
                <c:pt idx="2">
                  <c:v>8</c:v>
                </c:pt>
                <c:pt idx="3">
                  <c:v>24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xVal>
          <c:yVal>
            <c:numRef>
              <c:f>Thy1VMH_EXTENDED!$K$91:$K$97</c:f>
              <c:numCache>
                <c:formatCode>0.0000</c:formatCode>
                <c:ptCount val="7"/>
                <c:pt idx="0">
                  <c:v>0.11785113019775784</c:v>
                </c:pt>
                <c:pt idx="1">
                  <c:v>0.70710678118654757</c:v>
                </c:pt>
                <c:pt idx="2">
                  <c:v>0.39528470752104788</c:v>
                </c:pt>
                <c:pt idx="3">
                  <c:v>1.4764823060233401</c:v>
                </c:pt>
                <c:pt idx="4">
                  <c:v>0.56410256410256365</c:v>
                </c:pt>
                <c:pt idx="5">
                  <c:v>0.6904057445044236</c:v>
                </c:pt>
                <c:pt idx="6">
                  <c:v>1.5266168014605976</c:v>
                </c:pt>
              </c:numCache>
            </c:numRef>
          </c:yVal>
        </c:ser>
        <c:axId val="111793664"/>
        <c:axId val="111795200"/>
      </c:scatterChart>
      <c:valAx>
        <c:axId val="11179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795200"/>
        <c:crosses val="autoZero"/>
        <c:crossBetween val="midCat"/>
      </c:valAx>
      <c:valAx>
        <c:axId val="111795200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1793664"/>
        <c:crosses val="autoZero"/>
        <c:crossBetween val="midCat"/>
      </c:valAx>
    </c:plotArea>
    <c:plotVisOnly val="1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Thy1VMH_EXTENDED!$AJ$5:$AJ$19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Thy1VMH_EXTENDED!$AK$5:$AK$19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98681600"/>
        <c:axId val="98683136"/>
      </c:radarChart>
      <c:catAx>
        <c:axId val="9868160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8683136"/>
        <c:crosses val="autoZero"/>
        <c:auto val="1"/>
        <c:lblAlgn val="ctr"/>
        <c:lblOffset val="100"/>
      </c:catAx>
      <c:valAx>
        <c:axId val="9868313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98681600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Thy1VMH_EXTENDED!$X$23:$X$37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Thy1VMH_EXTENDED!$Y$23:$Y$37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</c:ser>
        <c:axId val="98768000"/>
        <c:axId val="98769536"/>
      </c:radarChart>
      <c:catAx>
        <c:axId val="9876800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8769536"/>
        <c:crosses val="autoZero"/>
        <c:auto val="1"/>
        <c:lblAlgn val="ctr"/>
        <c:lblOffset val="100"/>
      </c:catAx>
      <c:valAx>
        <c:axId val="9876953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98768000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Thy1VMH_EXTENDED!$AJ$41:$AJ$55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Thy1VMH_EXTENDED!$AK$41:$AK$55</c:f>
              <c:numCache>
                <c:formatCode>General</c:formatCode>
                <c:ptCount val="1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98805248"/>
        <c:axId val="98806784"/>
      </c:radarChart>
      <c:catAx>
        <c:axId val="98805248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8806784"/>
        <c:crosses val="autoZero"/>
        <c:auto val="1"/>
        <c:lblAlgn val="ctr"/>
        <c:lblOffset val="100"/>
      </c:catAx>
      <c:valAx>
        <c:axId val="98806784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98805248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Thy1VMH_EXTENDED!$AD$41:$AD$55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Thy1VMH_EXTENDED!$AE$41:$AE$55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109066112"/>
        <c:axId val="109067648"/>
      </c:radarChart>
      <c:catAx>
        <c:axId val="10906611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9067648"/>
        <c:crosses val="autoZero"/>
        <c:auto val="1"/>
        <c:lblAlgn val="ctr"/>
        <c:lblOffset val="100"/>
      </c:catAx>
      <c:valAx>
        <c:axId val="109067648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09066112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Thy1VMH_EXTENDED!$AD$23:$AD$37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Thy1VMH_EXTENDED!$AE$23:$AE$37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</c:ser>
        <c:axId val="109078784"/>
        <c:axId val="109092864"/>
      </c:radarChart>
      <c:catAx>
        <c:axId val="10907878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9092864"/>
        <c:crosses val="autoZero"/>
        <c:auto val="1"/>
        <c:lblAlgn val="ctr"/>
        <c:lblOffset val="100"/>
      </c:catAx>
      <c:valAx>
        <c:axId val="109092864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09078784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Thy1VMH_EXTENDED!$AJ$23:$AJ$37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Thy1VMH_EXTENDED!$AK$23:$AK$37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</c:ser>
        <c:axId val="109099648"/>
        <c:axId val="109109632"/>
      </c:radarChart>
      <c:catAx>
        <c:axId val="109099648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9109632"/>
        <c:crosses val="autoZero"/>
        <c:auto val="1"/>
        <c:lblAlgn val="ctr"/>
        <c:lblOffset val="100"/>
      </c:catAx>
      <c:valAx>
        <c:axId val="109109632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09099648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radarChart>
        <c:radarStyle val="marker"/>
        <c:ser>
          <c:idx val="0"/>
          <c:order val="0"/>
          <c:marker>
            <c:symbol val="none"/>
          </c:marker>
          <c:cat>
            <c:numRef>
              <c:f>Thy1VMH_EXTENDED!$X$41:$X$55</c:f>
              <c:numCache>
                <c:formatCode>General</c:formatCode>
                <c:ptCount val="15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0</c:v>
                </c:pt>
                <c:pt idx="4">
                  <c:v>-24</c:v>
                </c:pt>
                <c:pt idx="5">
                  <c:v>-48</c:v>
                </c:pt>
                <c:pt idx="6">
                  <c:v>-72</c:v>
                </c:pt>
                <c:pt idx="7">
                  <c:v>-96</c:v>
                </c:pt>
                <c:pt idx="8">
                  <c:v>-120</c:v>
                </c:pt>
                <c:pt idx="9">
                  <c:v>-144</c:v>
                </c:pt>
                <c:pt idx="10">
                  <c:v>-168</c:v>
                </c:pt>
                <c:pt idx="11">
                  <c:v>168</c:v>
                </c:pt>
                <c:pt idx="12">
                  <c:v>144</c:v>
                </c:pt>
                <c:pt idx="13">
                  <c:v>120</c:v>
                </c:pt>
                <c:pt idx="14">
                  <c:v>96</c:v>
                </c:pt>
              </c:numCache>
            </c:numRef>
          </c:cat>
          <c:val>
            <c:numRef>
              <c:f>Thy1VMH_EXTENDED!$Y$41:$Y$55</c:f>
              <c:numCache>
                <c:formatCode>General</c:formatCode>
                <c:ptCount val="15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7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</c:ser>
        <c:axId val="111483904"/>
        <c:axId val="111506176"/>
      </c:radarChart>
      <c:catAx>
        <c:axId val="11148390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1506176"/>
        <c:crosses val="autoZero"/>
        <c:auto val="1"/>
        <c:lblAlgn val="ctr"/>
        <c:lblOffset val="100"/>
      </c:catAx>
      <c:valAx>
        <c:axId val="11150617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txPr>
          <a:bodyPr rot="300000"/>
          <a:lstStyle/>
          <a:p>
            <a:pPr>
              <a:defRPr/>
            </a:pPr>
            <a:endParaRPr lang="en-US"/>
          </a:p>
        </c:txPr>
        <c:crossAx val="111483904"/>
        <c:crosses val="autoZero"/>
        <c:crossBetween val="between"/>
        <c:majorUnit val="1"/>
      </c:valAx>
    </c:plotArea>
    <c:plotVisOnly val="1"/>
  </c:chart>
  <c:spPr>
    <a:solidFill>
      <a:prstClr val="white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367D4D-FFFE-4890-A778-0955407E2AE7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ve\Desktop\Thy1VMH_trajectories.m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Steve\Desktop\2d-with-nucleus-small.avi" TargetMode="External"/><Relationship Id="rId7" Type="http://schemas.openxmlformats.org/officeDocument/2006/relationships/image" Target="../media/image43.png"/><Relationship Id="rId2" Type="http://schemas.openxmlformats.org/officeDocument/2006/relationships/video" Target="file:///C:\Users\Steve\Desktop\cell_2d_attract_small.avi" TargetMode="External"/><Relationship Id="rId1" Type="http://schemas.openxmlformats.org/officeDocument/2006/relationships/video" Target="file:///C:\Users\Steve\Desktop\3d-interacting.mo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ve\Desktop\Thy1VMH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ve\Desktop\dicty-chemotaxis.avi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Steve Benoit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Department of Mathematics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Colorado State University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Mathematical modeling of biological events and cell-cell communication</a:t>
            </a:r>
            <a:endParaRPr 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6096000"/>
            <a:ext cx="8077200" cy="55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5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This program is based upon collaborative work supported by a National Science Foundation Grant No. 0841259; Colorado State University, Thomas Chen, Principal Investigator, Michael A. de Miranda and Stuart Tobet Co-Principal Investigators. Any opinions, findings, conclusions or recommendations expressed in this material are those of the author(s) and do not necessarily reflect the views of the National Science Foundation.</a:t>
            </a:r>
          </a:p>
        </p:txBody>
      </p:sp>
      <p:pic>
        <p:nvPicPr>
          <p:cNvPr id="5" name="Picture 7" descr="NSF_logo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581025" cy="55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“Bottom-Up”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Molecular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dymanics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models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ion Pro Med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Membrane models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Cytoskeleton models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8" descr="http://www.rsc.org/ejga/CP/2010/b917919d-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1295400" cy="9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C:\Users\Steve\Desktop\vessi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2033587" cy="99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1371600" cy="99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14800"/>
            <a:ext cx="1012943" cy="99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“Bottom-Up”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Molecular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dymanics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models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ion Pro Med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Membrane models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Cytoskeleton models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Adhesion modulation models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8" descr="http://www.rsc.org/ejga/CP/2010/b917919d-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1295400" cy="9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C:\Users\Steve\Desktop\vessi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2033587" cy="99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1371600" cy="99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14800"/>
            <a:ext cx="1012943" cy="99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334000"/>
            <a:ext cx="1600200" cy="99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Challenge…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No model can capture the complexity of the biological system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8" descr="http://219.221.200.61/ywwy/zbsw(E)/pic/ech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3200400" cy="160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276600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62400"/>
            <a:ext cx="3200400" cy="102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72000"/>
            <a:ext cx="3276600" cy="153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181599"/>
            <a:ext cx="3200400" cy="92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Challenge…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The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goal is to capture critical behaviors while ignoring the rest: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“Make everything as simple as possible but no simpler.”</a:t>
            </a:r>
            <a:br>
              <a:rPr lang="en-US" sz="24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- A. </a:t>
            </a:r>
            <a:r>
              <a:rPr lang="en-US" sz="24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Einstein</a:t>
            </a:r>
            <a:br>
              <a:rPr lang="en-US" sz="24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endParaRPr lang="en-US" sz="2400" b="1" dirty="0" smtClean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How do we know what to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ignore? 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Experiment and  data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…</a:t>
            </a: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0"/>
            <a:ext cx="1066800" cy="130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Process</a:t>
            </a:r>
            <a:endParaRPr lang="en-US" dirty="0"/>
          </a:p>
        </p:txBody>
      </p:sp>
      <p:pic>
        <p:nvPicPr>
          <p:cNvPr id="4" name="Picture 3" descr="Thy1VMH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852" y="3271101"/>
            <a:ext cx="4694548" cy="312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Thy1VMH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3904" y="2971800"/>
            <a:ext cx="4694548" cy="312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Thy1VMH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1883" y="2667000"/>
            <a:ext cx="4694548" cy="312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Thy1VMH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8652" y="2362200"/>
            <a:ext cx="4694548" cy="312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Thy1VMH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2852" y="2057400"/>
            <a:ext cx="4694548" cy="312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Thy1VMH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852" y="1828800"/>
            <a:ext cx="4694548" cy="312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Extract individual frames from videos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Compensate for global motion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y1VMH_maxima.jpg"/>
          <p:cNvPicPr>
            <a:picLocks noChangeAspect="1"/>
          </p:cNvPicPr>
          <p:nvPr/>
        </p:nvPicPr>
        <p:blipFill>
          <a:blip r:embed="rId2" cstate="print">
            <a:lum contrast="25000"/>
          </a:blip>
          <a:stretch>
            <a:fillRect/>
          </a:stretch>
        </p:blipFill>
        <p:spPr>
          <a:xfrm>
            <a:off x="3200400" y="2895600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Extract individual frames from videos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Compensate for global motion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Identify cells by finding local maxima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y1VMH_motion.jpg"/>
          <p:cNvPicPr>
            <a:picLocks noChangeAspect="1"/>
          </p:cNvPicPr>
          <p:nvPr/>
        </p:nvPicPr>
        <p:blipFill>
          <a:blip r:embed="rId2" cstate="print">
            <a:lum contrast="25000"/>
          </a:blip>
          <a:stretch>
            <a:fillRect/>
          </a:stretch>
        </p:blipFill>
        <p:spPr>
          <a:xfrm>
            <a:off x="3200400" y="2895600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Extract individual frames from videos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Compensate for global motion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Identify cells by finding local maxima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Correlate cell positions between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Process</a:t>
            </a:r>
            <a:endParaRPr lang="en-US" dirty="0"/>
          </a:p>
        </p:txBody>
      </p:sp>
      <p:pic>
        <p:nvPicPr>
          <p:cNvPr id="4" name="Picture 3" descr="Thy1VMH_aggregated.jpg"/>
          <p:cNvPicPr>
            <a:picLocks noChangeAspect="1"/>
          </p:cNvPicPr>
          <p:nvPr/>
        </p:nvPicPr>
        <p:blipFill>
          <a:blip r:embed="rId2" cstate="print">
            <a:lum contrast="25000"/>
          </a:blip>
          <a:stretch>
            <a:fillRect/>
          </a:stretch>
        </p:blipFill>
        <p:spPr>
          <a:xfrm>
            <a:off x="3200400" y="2895600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Extract individual frames from videos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Compensate for global motion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Identify cells by finding local maxima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Correlate cell positions between frames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Construct trajectories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Process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Trajectories overlaid on motion-compensated video:</a:t>
            </a:r>
          </a:p>
        </p:txBody>
      </p:sp>
      <p:pic>
        <p:nvPicPr>
          <p:cNvPr id="10" name="Thy1VMH_trajectories.mo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438400"/>
            <a:ext cx="4665662" cy="349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y1VMH_reg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9828" y="2895601"/>
            <a:ext cx="5486401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Extract individual frames from videos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Compensate for global motion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Identify cells by finding local maxima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Correlate cell positions between frames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Construct trajectories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Categorize by region within the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Models in Biology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60754" y="4648200"/>
            <a:ext cx="3012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Model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5354" y="3276600"/>
            <a:ext cx="228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Data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1905000"/>
            <a:ext cx="535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EXPERIMENT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565254" y="3162300"/>
            <a:ext cx="838200" cy="609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>
            <a:off x="4860654" y="4533900"/>
            <a:ext cx="838200" cy="609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489554" y="3048000"/>
            <a:ext cx="381000" cy="152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C:\Users\Steve\Desktop\My Dropbox\GK12 - 2009\SB-GK12 Research\neural-cel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04800" y="5943600"/>
            <a:ext cx="3122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cap="all" spc="250" dirty="0" smtClean="0">
                <a:solidFill>
                  <a:schemeClr val="accent5">
                    <a:lumMod val="50000"/>
                  </a:schemeClr>
                </a:solidFill>
              </a:rPr>
              <a:t>Biological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Add coordinate system based on tissue orientation</a:t>
            </a:r>
            <a:endParaRPr lang="en-US" sz="2800" b="1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pic>
        <p:nvPicPr>
          <p:cNvPr id="5" name="Picture 4" descr="Coordinat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846832"/>
            <a:ext cx="5486400" cy="3706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Add coordinate system based on tissue orientation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Trajectory start, end frames, distance, avg. speed</a:t>
            </a:r>
            <a:endParaRPr lang="en-US" sz="2800" b="1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00400"/>
            <a:ext cx="42767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Add coordinate system based on tissue orientation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Trajectory start, end frames, distance, avg. speed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Avg. direction (angle), diffusion model parameters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27600" y="2540000"/>
          <a:ext cx="914400" cy="179388"/>
        </p:xfrm>
        <a:graphic>
          <a:graphicData uri="http://schemas.openxmlformats.org/presentationml/2006/ole">
            <p:oleObj spid="_x0000_s2050" name="Equation" r:id="rId3" imgW="914400" imgH="1796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3124200"/>
          <a:ext cx="2717800" cy="649909"/>
        </p:xfrm>
        <a:graphic>
          <a:graphicData uri="http://schemas.openxmlformats.org/presentationml/2006/ole">
            <p:oleObj spid="_x0000_s2051" name="Equation" r:id="rId4" imgW="1168200" imgH="279360" progId="Equation.DSMT4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365760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Add coordinate system based on tissue orientation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Trajectory start, end frames, distance, avg. speed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Avg. direction (angle), diffusion model parameters</a:t>
            </a:r>
            <a:b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8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Analysis groups:</a:t>
            </a:r>
          </a:p>
          <a:p>
            <a:pPr marL="548640" lvl="2"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By region       </a:t>
            </a:r>
          </a:p>
          <a:p>
            <a:pPr marL="548640" lvl="2"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By length of trajectory (long vs. short)</a:t>
            </a:r>
          </a:p>
          <a:p>
            <a:pPr marL="548640" lvl="2"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By average speed (slow vs. fast)</a:t>
            </a:r>
          </a:p>
          <a:p>
            <a:pPr marL="548640" lvl="2"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By age (start frame)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27600" y="2540000"/>
          <a:ext cx="914400" cy="179388"/>
        </p:xfrm>
        <a:graphic>
          <a:graphicData uri="http://schemas.openxmlformats.org/presentationml/2006/ole">
            <p:oleObj spid="_x0000_s4098" name="Equation" r:id="rId3" imgW="914400" imgH="1796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3124200"/>
          <a:ext cx="2717800" cy="649909"/>
        </p:xfrm>
        <a:graphic>
          <a:graphicData uri="http://schemas.openxmlformats.org/presentationml/2006/ole">
            <p:oleObj spid="_x0000_s4099" name="Equation" r:id="rId4" imgW="11682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hy1VMH_regions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257800"/>
            <a:ext cx="2057115" cy="1371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Distribution of direction of motion: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667000" y="2209800"/>
          <a:ext cx="1295400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667000" y="3505200"/>
          <a:ext cx="1296829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667001" y="4800600"/>
          <a:ext cx="1295400" cy="121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167339" y="2209800"/>
          <a:ext cx="1296413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691339" y="4800600"/>
          <a:ext cx="1295400" cy="1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691339" y="3505200"/>
          <a:ext cx="1301915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167339" y="3505201"/>
          <a:ext cx="1295400" cy="121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167339" y="4800600"/>
          <a:ext cx="1295400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691339" y="2209800"/>
          <a:ext cx="1295400" cy="121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7215340" y="2209800"/>
          <a:ext cx="1295399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7215339" y="3505200"/>
          <a:ext cx="1295400" cy="121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7215339" y="4800600"/>
          <a:ext cx="1319061" cy="123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0" name="Rectangle 19"/>
          <p:cNvSpPr/>
          <p:nvPr/>
        </p:nvSpPr>
        <p:spPr>
          <a:xfrm>
            <a:off x="2667000" y="601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1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601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2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601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3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9000" y="601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4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2209800"/>
            <a:ext cx="228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Whole population: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3505200"/>
            <a:ext cx="228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Distance &gt; 15: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4800600"/>
            <a:ext cx="228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Avg. speed &gt; 0.9: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Correlation of direction with speed and distance: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220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1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2672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2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220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3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43800" y="42672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4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1600200" y="22098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1600200" y="42672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4648200" y="22098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4648200" y="4267200"/>
          <a:ext cx="2895599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Correlation of speed with cell age (start frame):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220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1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2672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2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22098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3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43800" y="4267200"/>
            <a:ext cx="1295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Region 4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600200" y="22098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600200" y="4267200"/>
          <a:ext cx="2895600" cy="190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648200" y="2209801"/>
          <a:ext cx="2895600" cy="190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648200" y="42672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Strong correlation of motion direction with region in regions 1 and 4, weaker in 2, and weaker still in 3.</a:t>
            </a:r>
            <a:b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8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Long and fast motions exhibit a preferred direction, which is most pronounced in regions 1 and 4.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8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Conclusion: Cell motion is being directed by a signaling mechanism in regions 1 and 4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9448"/>
            <a:ext cx="2441448" cy="530352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Membrane</a:t>
            </a:r>
          </a:p>
        </p:txBody>
      </p:sp>
      <p:pic>
        <p:nvPicPr>
          <p:cNvPr id="4" name="3d-interact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" y="2286000"/>
            <a:ext cx="2438400" cy="1828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2438400"/>
            <a:ext cx="3813048" cy="53035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Cytoskeleton /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Chemotaxis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ion Pro Med" pitchFamily="18" charset="0"/>
              <a:ea typeface="+mn-ea"/>
              <a:cs typeface="+mn-cs"/>
            </a:endParaRPr>
          </a:p>
        </p:txBody>
      </p:sp>
      <p:pic>
        <p:nvPicPr>
          <p:cNvPr id="6" name="cell_2d_attract_smal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200400" y="3048000"/>
            <a:ext cx="2743200" cy="1828800"/>
          </a:xfrm>
          <a:prstGeom prst="rect">
            <a:avLst/>
          </a:prstGeom>
        </p:spPr>
      </p:pic>
      <p:pic>
        <p:nvPicPr>
          <p:cNvPr id="7" name="2d-with-nucleus-small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6324600" y="4191000"/>
            <a:ext cx="2476500" cy="1981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72200" y="3581400"/>
            <a:ext cx="2441448" cy="530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6195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Biological System</a:t>
            </a:r>
            <a:endParaRPr lang="en-US" dirty="0"/>
          </a:p>
        </p:txBody>
      </p:sp>
      <p:pic>
        <p:nvPicPr>
          <p:cNvPr id="5" name="Thy1VMH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209800"/>
            <a:ext cx="4572000" cy="3429000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952500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429000"/>
            <a:ext cx="153680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133600"/>
            <a:ext cx="3124200" cy="3048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Colorado State University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Tom Chen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Stuart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Tobet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The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Tobet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Lab</a:t>
            </a:r>
            <a:b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Matt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Stratton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Krystle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Frahm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Cheryl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Hartshorn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133600"/>
            <a:ext cx="2743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University of Ljubljana</a:t>
            </a:r>
          </a:p>
          <a:p>
            <a:pPr marL="27432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Gregor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Majdič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Drago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Strle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4038600"/>
            <a:ext cx="2514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</a:pP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Jožef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Stefan Institute</a:t>
            </a:r>
          </a:p>
          <a:p>
            <a:pPr marL="27432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	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Primož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Ziherl</a:t>
            </a: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</a:pP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“Top-Down”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Continuum model of cell concentration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(Keller,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Segel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-1971)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890838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dicty-chemotaxi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76800" y="3048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“Top-Down”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Continuum model of cell concentration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(Keller &amp;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Segel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-1971)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Random walk with bias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(Alt – 1980)</a:t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890838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043544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“Top-Down”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Continuum model of cell concentration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(Keller &amp;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Segel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-1971)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Random walk with bias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(Alt – 1980)</a:t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Stochastic model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(Tranquillo – 1988)</a:t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890838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043544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0"/>
            <a:ext cx="175260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“Top-Down”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Continuum model of cell concentration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(Keller &amp;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Segel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-1971)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Random walk with bias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(Alt – 1980)</a:t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Stochastic model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(Tranquillo – 1988)</a:t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Hyperbolic continuum model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(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Hillen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&amp; Stevens - 2000)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890838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043544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0"/>
            <a:ext cx="175260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181600"/>
            <a:ext cx="1524000" cy="12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“Bottom-Up”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Molecular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dymanics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models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8" descr="http://www.rsc.org/ejga/CP/2010/b917919d-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1295400" cy="9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“Bottom-Up”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Molecular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dymanics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> models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ion Pro Med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Membrane models</a:t>
            </a:r>
          </a:p>
        </p:txBody>
      </p:sp>
      <p:pic>
        <p:nvPicPr>
          <p:cNvPr id="11" name="Picture 8" descr="http://www.rsc.org/ejga/CP/2010/b917919d-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1295400" cy="9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C:\Users\Steve\Desktop\vessi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2033587" cy="99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</TotalTime>
  <Words>532</Words>
  <Application>Microsoft Office PowerPoint</Application>
  <PresentationFormat>On-screen Show (4:3)</PresentationFormat>
  <Paragraphs>137</Paragraphs>
  <Slides>30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Civic</vt:lpstr>
      <vt:lpstr>Equation</vt:lpstr>
      <vt:lpstr>Mathematical modeling of biological events and cell-cell communication</vt:lpstr>
      <vt:lpstr>Mathematical Models in Biology</vt:lpstr>
      <vt:lpstr>The Biological System</vt:lpstr>
      <vt:lpstr>History: “Top-Down” Models</vt:lpstr>
      <vt:lpstr>History: “Top-Down” Models</vt:lpstr>
      <vt:lpstr>History: “Top-Down” Models</vt:lpstr>
      <vt:lpstr>History: “Top-Down” Models</vt:lpstr>
      <vt:lpstr>History: “Bottom-Up” Models</vt:lpstr>
      <vt:lpstr>History: “Bottom-Up” Models</vt:lpstr>
      <vt:lpstr>History: “Bottom-Up” Models</vt:lpstr>
      <vt:lpstr>History: “Bottom-Up” Models</vt:lpstr>
      <vt:lpstr>The Challenge…</vt:lpstr>
      <vt:lpstr>The Challenge…</vt:lpstr>
      <vt:lpstr>Data Gathering Process</vt:lpstr>
      <vt:lpstr>Data Gathering Process</vt:lpstr>
      <vt:lpstr>Data Gathering Process</vt:lpstr>
      <vt:lpstr>Data Gathering Process</vt:lpstr>
      <vt:lpstr>Data Gathering Process</vt:lpstr>
      <vt:lpstr>Data Gathering Process</vt:lpstr>
      <vt:lpstr>Motion Analysis</vt:lpstr>
      <vt:lpstr>Motion Analysis</vt:lpstr>
      <vt:lpstr>Motion Analysis</vt:lpstr>
      <vt:lpstr>Motion Analysis</vt:lpstr>
      <vt:lpstr>Analysis Results</vt:lpstr>
      <vt:lpstr>Analysis Results</vt:lpstr>
      <vt:lpstr>Analysis Results</vt:lpstr>
      <vt:lpstr>Interpretation</vt:lpstr>
      <vt:lpstr>Model Components</vt:lpstr>
      <vt:lpstr>Questions?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 biological events and cell-cell communication</dc:title>
  <dc:creator>Steve</dc:creator>
  <cp:lastModifiedBy>Steve</cp:lastModifiedBy>
  <cp:revision>98</cp:revision>
  <dcterms:created xsi:type="dcterms:W3CDTF">2010-08-16T12:16:37Z</dcterms:created>
  <dcterms:modified xsi:type="dcterms:W3CDTF">2010-08-24T06:34:36Z</dcterms:modified>
</cp:coreProperties>
</file>