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303" r:id="rId2"/>
    <p:sldId id="300" r:id="rId3"/>
    <p:sldId id="291" r:id="rId4"/>
    <p:sldId id="271" r:id="rId5"/>
    <p:sldId id="318" r:id="rId6"/>
    <p:sldId id="306" r:id="rId7"/>
    <p:sldId id="307" r:id="rId8"/>
    <p:sldId id="308" r:id="rId9"/>
    <p:sldId id="309" r:id="rId10"/>
    <p:sldId id="311" r:id="rId11"/>
    <p:sldId id="312" r:id="rId12"/>
    <p:sldId id="313" r:id="rId13"/>
    <p:sldId id="314" r:id="rId14"/>
    <p:sldId id="315" r:id="rId15"/>
    <p:sldId id="316" r:id="rId16"/>
    <p:sldId id="317" r:id="rId17"/>
    <p:sldId id="319" r:id="rId18"/>
    <p:sldId id="320" r:id="rId19"/>
    <p:sldId id="322" r:id="rId20"/>
    <p:sldId id="321" r:id="rId21"/>
    <p:sldId id="323" r:id="rId22"/>
    <p:sldId id="324" r:id="rId23"/>
    <p:sldId id="325" r:id="rId24"/>
    <p:sldId id="326" r:id="rId25"/>
    <p:sldId id="327" r:id="rId26"/>
    <p:sldId id="328" r:id="rId27"/>
    <p:sldId id="329" r:id="rId28"/>
    <p:sldId id="330" r:id="rId29"/>
    <p:sldId id="331" r:id="rId30"/>
    <p:sldId id="332" r:id="rId31"/>
    <p:sldId id="333" r:id="rId32"/>
    <p:sldId id="352" r:id="rId33"/>
    <p:sldId id="334" r:id="rId34"/>
    <p:sldId id="335" r:id="rId35"/>
    <p:sldId id="337" r:id="rId36"/>
    <p:sldId id="338" r:id="rId37"/>
    <p:sldId id="339" r:id="rId38"/>
    <p:sldId id="340" r:id="rId39"/>
    <p:sldId id="341" r:id="rId40"/>
    <p:sldId id="342" r:id="rId41"/>
    <p:sldId id="346" r:id="rId42"/>
    <p:sldId id="348" r:id="rId43"/>
    <p:sldId id="349" r:id="rId44"/>
    <p:sldId id="350" r:id="rId45"/>
    <p:sldId id="351" r:id="rId46"/>
    <p:sldId id="343" r:id="rId47"/>
    <p:sldId id="344" r:id="rId48"/>
    <p:sldId id="347" r:id="rId49"/>
    <p:sldId id="345" r:id="rId50"/>
    <p:sldId id="305" r:id="rId51"/>
  </p:sldIdLst>
  <p:sldSz cx="13817600" cy="7772400"/>
  <p:notesSz cx="9296400" cy="7010400"/>
  <p:defaultTextStyle>
    <a:defPPr>
      <a:defRPr lang="en-US"/>
    </a:defPPr>
    <a:lvl1pPr marL="0" algn="l" defTabSz="509292" rtl="0" eaLnBrk="1" latinLnBrk="0" hangingPunct="1">
      <a:defRPr sz="2000" kern="1200">
        <a:solidFill>
          <a:schemeClr val="tx1"/>
        </a:solidFill>
        <a:latin typeface="+mn-lt"/>
        <a:ea typeface="+mn-ea"/>
        <a:cs typeface="+mn-cs"/>
      </a:defRPr>
    </a:lvl1pPr>
    <a:lvl2pPr marL="509292" algn="l" defTabSz="509292" rtl="0" eaLnBrk="1" latinLnBrk="0" hangingPunct="1">
      <a:defRPr sz="2000" kern="1200">
        <a:solidFill>
          <a:schemeClr val="tx1"/>
        </a:solidFill>
        <a:latin typeface="+mn-lt"/>
        <a:ea typeface="+mn-ea"/>
        <a:cs typeface="+mn-cs"/>
      </a:defRPr>
    </a:lvl2pPr>
    <a:lvl3pPr marL="1018586" algn="l" defTabSz="509292" rtl="0" eaLnBrk="1" latinLnBrk="0" hangingPunct="1">
      <a:defRPr sz="2000" kern="1200">
        <a:solidFill>
          <a:schemeClr val="tx1"/>
        </a:solidFill>
        <a:latin typeface="+mn-lt"/>
        <a:ea typeface="+mn-ea"/>
        <a:cs typeface="+mn-cs"/>
      </a:defRPr>
    </a:lvl3pPr>
    <a:lvl4pPr marL="1527879" algn="l" defTabSz="509292" rtl="0" eaLnBrk="1" latinLnBrk="0" hangingPunct="1">
      <a:defRPr sz="2000" kern="1200">
        <a:solidFill>
          <a:schemeClr val="tx1"/>
        </a:solidFill>
        <a:latin typeface="+mn-lt"/>
        <a:ea typeface="+mn-ea"/>
        <a:cs typeface="+mn-cs"/>
      </a:defRPr>
    </a:lvl4pPr>
    <a:lvl5pPr marL="2037173" algn="l" defTabSz="509292" rtl="0" eaLnBrk="1" latinLnBrk="0" hangingPunct="1">
      <a:defRPr sz="2000" kern="1200">
        <a:solidFill>
          <a:schemeClr val="tx1"/>
        </a:solidFill>
        <a:latin typeface="+mn-lt"/>
        <a:ea typeface="+mn-ea"/>
        <a:cs typeface="+mn-cs"/>
      </a:defRPr>
    </a:lvl5pPr>
    <a:lvl6pPr marL="2546466" algn="l" defTabSz="509292" rtl="0" eaLnBrk="1" latinLnBrk="0" hangingPunct="1">
      <a:defRPr sz="2000" kern="1200">
        <a:solidFill>
          <a:schemeClr val="tx1"/>
        </a:solidFill>
        <a:latin typeface="+mn-lt"/>
        <a:ea typeface="+mn-ea"/>
        <a:cs typeface="+mn-cs"/>
      </a:defRPr>
    </a:lvl6pPr>
    <a:lvl7pPr marL="3055758" algn="l" defTabSz="509292" rtl="0" eaLnBrk="1" latinLnBrk="0" hangingPunct="1">
      <a:defRPr sz="2000" kern="1200">
        <a:solidFill>
          <a:schemeClr val="tx1"/>
        </a:solidFill>
        <a:latin typeface="+mn-lt"/>
        <a:ea typeface="+mn-ea"/>
        <a:cs typeface="+mn-cs"/>
      </a:defRPr>
    </a:lvl7pPr>
    <a:lvl8pPr marL="3565052" algn="l" defTabSz="509292" rtl="0" eaLnBrk="1" latinLnBrk="0" hangingPunct="1">
      <a:defRPr sz="2000" kern="1200">
        <a:solidFill>
          <a:schemeClr val="tx1"/>
        </a:solidFill>
        <a:latin typeface="+mn-lt"/>
        <a:ea typeface="+mn-ea"/>
        <a:cs typeface="+mn-cs"/>
      </a:defRPr>
    </a:lvl8pPr>
    <a:lvl9pPr marL="4074344" algn="l" defTabSz="50929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D2B"/>
    <a:srgbClr val="EDFBFD"/>
    <a:srgbClr val="E0F9FC"/>
    <a:srgbClr val="DAD490"/>
    <a:srgbClr val="C10065"/>
    <a:srgbClr val="CC006A"/>
    <a:srgbClr val="404140"/>
    <a:srgbClr val="E1963E"/>
    <a:srgbClr val="7F7F7F"/>
    <a:srgbClr val="E57D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1" autoAdjust="0"/>
    <p:restoredTop sz="96437" autoAdjust="0"/>
  </p:normalViewPr>
  <p:slideViewPr>
    <p:cSldViewPr snapToGrid="0" snapToObjects="1">
      <p:cViewPr varScale="1">
        <p:scale>
          <a:sx n="113" d="100"/>
          <a:sy n="113" d="100"/>
        </p:scale>
        <p:origin x="222" y="114"/>
      </p:cViewPr>
      <p:guideLst>
        <p:guide orient="horz" pos="2448"/>
        <p:guide pos="43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0"/>
    </p:cViewPr>
  </p:sorterViewPr>
  <p:notesViewPr>
    <p:cSldViewPr snapToGrid="0" snapToObjects="1">
      <p:cViewPr varScale="1">
        <p:scale>
          <a:sx n="166" d="100"/>
          <a:sy n="166" d="100"/>
        </p:scale>
        <p:origin x="152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noit.MATH4\Dropbox\DFW%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Overall DFW</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Student-managed</c:v>
          </c:tx>
          <c:spPr>
            <a:solidFill>
              <a:schemeClr val="accent1"/>
            </a:solidFill>
            <a:ln>
              <a:solidFill>
                <a:schemeClr val="accent3"/>
              </a:solidFill>
            </a:ln>
            <a:effectLst/>
          </c:spPr>
          <c:invertIfNegative val="0"/>
          <c:cat>
            <c:numRef>
              <c:f>OVERALL!$A$4:$A$34</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OVERALL!$C$4:$C$34</c:f>
              <c:numCache>
                <c:formatCode>0.0%</c:formatCode>
                <c:ptCount val="31"/>
                <c:pt idx="0">
                  <c:v>0.316</c:v>
                </c:pt>
                <c:pt idx="1">
                  <c:v>0.441</c:v>
                </c:pt>
                <c:pt idx="2">
                  <c:v>0.42199999999999999</c:v>
                </c:pt>
                <c:pt idx="3">
                  <c:v>0.38100000000000001</c:v>
                </c:pt>
                <c:pt idx="4">
                  <c:v>0.39400000000000002</c:v>
                </c:pt>
                <c:pt idx="5">
                  <c:v>0.35899999999999999</c:v>
                </c:pt>
                <c:pt idx="6">
                  <c:v>0.33900000000000002</c:v>
                </c:pt>
                <c:pt idx="7">
                  <c:v>0.377</c:v>
                </c:pt>
                <c:pt idx="8">
                  <c:v>0.376</c:v>
                </c:pt>
                <c:pt idx="9">
                  <c:v>0.36299999999999999</c:v>
                </c:pt>
                <c:pt idx="10">
                  <c:v>0.41599999999999998</c:v>
                </c:pt>
                <c:pt idx="11">
                  <c:v>0.38200000000000001</c:v>
                </c:pt>
                <c:pt idx="12">
                  <c:v>0.38100000000000001</c:v>
                </c:pt>
                <c:pt idx="13">
                  <c:v>0.34499999999999997</c:v>
                </c:pt>
                <c:pt idx="14">
                  <c:v>0.34899999999999998</c:v>
                </c:pt>
                <c:pt idx="15">
                  <c:v>0.42899999999999999</c:v>
                </c:pt>
                <c:pt idx="16">
                  <c:v>0.33200000000000002</c:v>
                </c:pt>
                <c:pt idx="17">
                  <c:v>0.30499999999999999</c:v>
                </c:pt>
                <c:pt idx="18">
                  <c:v>0.26900000000000002</c:v>
                </c:pt>
                <c:pt idx="19">
                  <c:v>0.26800000000000002</c:v>
                </c:pt>
                <c:pt idx="20">
                  <c:v>0.26900000000000002</c:v>
                </c:pt>
                <c:pt idx="21">
                  <c:v>0.25700000000000001</c:v>
                </c:pt>
                <c:pt idx="22">
                  <c:v>0.23499999999999999</c:v>
                </c:pt>
                <c:pt idx="23">
                  <c:v>0.249</c:v>
                </c:pt>
                <c:pt idx="24">
                  <c:v>0.26400000000000001</c:v>
                </c:pt>
                <c:pt idx="25">
                  <c:v>0.251</c:v>
                </c:pt>
                <c:pt idx="26">
                  <c:v>0.29599999999999999</c:v>
                </c:pt>
                <c:pt idx="27">
                  <c:v>0.317</c:v>
                </c:pt>
                <c:pt idx="28">
                  <c:v>0.32100000000000001</c:v>
                </c:pt>
                <c:pt idx="29">
                  <c:v>0.314</c:v>
                </c:pt>
                <c:pt idx="30">
                  <c:v>0.32800000000000001</c:v>
                </c:pt>
              </c:numCache>
            </c:numRef>
          </c:val>
          <c:extLst>
            <c:ext xmlns:c16="http://schemas.microsoft.com/office/drawing/2014/chart" uri="{C3380CC4-5D6E-409C-BE32-E72D297353CC}">
              <c16:uniqueId val="{00000000-BB87-4A87-8F16-025E0E8DBB38}"/>
            </c:ext>
          </c:extLst>
        </c:ser>
        <c:ser>
          <c:idx val="1"/>
          <c:order val="1"/>
          <c:tx>
            <c:v>Instructor-led</c:v>
          </c:tx>
          <c:spPr>
            <a:solidFill>
              <a:schemeClr val="accent2"/>
            </a:solidFill>
            <a:ln>
              <a:noFill/>
            </a:ln>
            <a:effectLst/>
          </c:spPr>
          <c:invertIfNegative val="0"/>
          <c:cat>
            <c:numRef>
              <c:f>OVERALL!$A$4:$A$34</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OVERALL!$E$4:$E$34</c:f>
              <c:numCache>
                <c:formatCode>0.0%</c:formatCode>
                <c:ptCount val="31"/>
                <c:pt idx="0">
                  <c:v>0.45200000000000001</c:v>
                </c:pt>
                <c:pt idx="1">
                  <c:v>0.54900000000000004</c:v>
                </c:pt>
                <c:pt idx="2">
                  <c:v>0.53600000000000003</c:v>
                </c:pt>
                <c:pt idx="3">
                  <c:v>0.56999999999999995</c:v>
                </c:pt>
                <c:pt idx="4">
                  <c:v>0.46600000000000003</c:v>
                </c:pt>
                <c:pt idx="5">
                  <c:v>0.41599999999999998</c:v>
                </c:pt>
                <c:pt idx="6">
                  <c:v>0.38800000000000001</c:v>
                </c:pt>
                <c:pt idx="7">
                  <c:v>0.40500000000000003</c:v>
                </c:pt>
                <c:pt idx="8">
                  <c:v>0.39500000000000002</c:v>
                </c:pt>
                <c:pt idx="9">
                  <c:v>0.39100000000000001</c:v>
                </c:pt>
                <c:pt idx="10">
                  <c:v>0.44</c:v>
                </c:pt>
                <c:pt idx="11">
                  <c:v>0.34399999999999997</c:v>
                </c:pt>
                <c:pt idx="12">
                  <c:v>0.30599999999999999</c:v>
                </c:pt>
                <c:pt idx="13">
                  <c:v>0.315</c:v>
                </c:pt>
                <c:pt idx="14">
                  <c:v>0.32800000000000001</c:v>
                </c:pt>
                <c:pt idx="15">
                  <c:v>0.41199999999999998</c:v>
                </c:pt>
                <c:pt idx="16">
                  <c:v>0</c:v>
                </c:pt>
                <c:pt idx="17">
                  <c:v>0</c:v>
                </c:pt>
                <c:pt idx="18">
                  <c:v>0</c:v>
                </c:pt>
                <c:pt idx="19">
                  <c:v>0</c:v>
                </c:pt>
                <c:pt idx="20">
                  <c:v>0</c:v>
                </c:pt>
                <c:pt idx="21">
                  <c:v>0</c:v>
                </c:pt>
                <c:pt idx="22">
                  <c:v>0.13400000000000001</c:v>
                </c:pt>
                <c:pt idx="23">
                  <c:v>0.23599999999999999</c:v>
                </c:pt>
                <c:pt idx="24">
                  <c:v>0</c:v>
                </c:pt>
                <c:pt idx="25">
                  <c:v>0</c:v>
                </c:pt>
                <c:pt idx="26">
                  <c:v>0</c:v>
                </c:pt>
                <c:pt idx="27">
                  <c:v>0</c:v>
                </c:pt>
                <c:pt idx="28">
                  <c:v>0</c:v>
                </c:pt>
                <c:pt idx="29">
                  <c:v>0.57699999999999996</c:v>
                </c:pt>
                <c:pt idx="30">
                  <c:v>0.29599999999999999</c:v>
                </c:pt>
              </c:numCache>
            </c:numRef>
          </c:val>
          <c:extLst>
            <c:ext xmlns:c16="http://schemas.microsoft.com/office/drawing/2014/chart" uri="{C3380CC4-5D6E-409C-BE32-E72D297353CC}">
              <c16:uniqueId val="{00000001-BB87-4A87-8F16-025E0E8DBB38}"/>
            </c:ext>
          </c:extLst>
        </c:ser>
        <c:dLbls>
          <c:showLegendKey val="0"/>
          <c:showVal val="0"/>
          <c:showCatName val="0"/>
          <c:showSerName val="0"/>
          <c:showPercent val="0"/>
          <c:showBubbleSize val="0"/>
        </c:dLbls>
        <c:gapWidth val="150"/>
        <c:overlap val="-20"/>
        <c:axId val="147107056"/>
        <c:axId val="147101648"/>
      </c:barChart>
      <c:catAx>
        <c:axId val="14710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101648"/>
        <c:crosses val="autoZero"/>
        <c:auto val="1"/>
        <c:lblAlgn val="ctr"/>
        <c:lblOffset val="100"/>
        <c:noMultiLvlLbl val="0"/>
      </c:catAx>
      <c:valAx>
        <c:axId val="1471016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107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4D7E51A5-B478-1E40-8CBB-0DAA8831E99D}" type="datetimeFigureOut">
              <a:rPr lang="en-US" smtClean="0"/>
              <a:t>11/8/2021</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0FAAD578-DED7-9640-8F31-2B6A02B2A2D3}" type="slidenum">
              <a:rPr lang="en-US" smtClean="0"/>
              <a:t>‹#›</a:t>
            </a:fld>
            <a:endParaRPr lang="en-US"/>
          </a:p>
        </p:txBody>
      </p:sp>
    </p:spTree>
    <p:extLst>
      <p:ext uri="{BB962C8B-B14F-4D97-AF65-F5344CB8AC3E}">
        <p14:creationId xmlns:p14="http://schemas.microsoft.com/office/powerpoint/2010/main" val="3475778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D0ED587F-861E-6740-9643-E3DDAE89B8D6}" type="datetimeFigureOut">
              <a:rPr lang="en-US" smtClean="0"/>
              <a:t>11/8/2021</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A032F50-0B60-B34B-8422-4E195A5AE2C1}" type="slidenum">
              <a:rPr lang="en-US" smtClean="0"/>
              <a:t>‹#›</a:t>
            </a:fld>
            <a:endParaRPr lang="en-US"/>
          </a:p>
        </p:txBody>
      </p:sp>
    </p:spTree>
    <p:extLst>
      <p:ext uri="{BB962C8B-B14F-4D97-AF65-F5344CB8AC3E}">
        <p14:creationId xmlns:p14="http://schemas.microsoft.com/office/powerpoint/2010/main" val="156854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4</a:t>
            </a:fld>
            <a:endParaRPr lang="en-US"/>
          </a:p>
        </p:txBody>
      </p:sp>
    </p:spTree>
    <p:extLst>
      <p:ext uri="{BB962C8B-B14F-4D97-AF65-F5344CB8AC3E}">
        <p14:creationId xmlns:p14="http://schemas.microsoft.com/office/powerpoint/2010/main" val="417568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13</a:t>
            </a:fld>
            <a:endParaRPr lang="en-US"/>
          </a:p>
        </p:txBody>
      </p:sp>
    </p:spTree>
    <p:extLst>
      <p:ext uri="{BB962C8B-B14F-4D97-AF65-F5344CB8AC3E}">
        <p14:creationId xmlns:p14="http://schemas.microsoft.com/office/powerpoint/2010/main" val="3430148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15</a:t>
            </a:fld>
            <a:endParaRPr lang="en-US"/>
          </a:p>
        </p:txBody>
      </p:sp>
    </p:spTree>
    <p:extLst>
      <p:ext uri="{BB962C8B-B14F-4D97-AF65-F5344CB8AC3E}">
        <p14:creationId xmlns:p14="http://schemas.microsoft.com/office/powerpoint/2010/main" val="3728518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16</a:t>
            </a:fld>
            <a:endParaRPr lang="en-US"/>
          </a:p>
        </p:txBody>
      </p:sp>
    </p:spTree>
    <p:extLst>
      <p:ext uri="{BB962C8B-B14F-4D97-AF65-F5344CB8AC3E}">
        <p14:creationId xmlns:p14="http://schemas.microsoft.com/office/powerpoint/2010/main" val="804606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17</a:t>
            </a:fld>
            <a:endParaRPr lang="en-US"/>
          </a:p>
        </p:txBody>
      </p:sp>
    </p:spTree>
    <p:extLst>
      <p:ext uri="{BB962C8B-B14F-4D97-AF65-F5344CB8AC3E}">
        <p14:creationId xmlns:p14="http://schemas.microsoft.com/office/powerpoint/2010/main" val="2691968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18</a:t>
            </a:fld>
            <a:endParaRPr lang="en-US"/>
          </a:p>
        </p:txBody>
      </p:sp>
    </p:spTree>
    <p:extLst>
      <p:ext uri="{BB962C8B-B14F-4D97-AF65-F5344CB8AC3E}">
        <p14:creationId xmlns:p14="http://schemas.microsoft.com/office/powerpoint/2010/main" val="2917231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19</a:t>
            </a:fld>
            <a:endParaRPr lang="en-US"/>
          </a:p>
        </p:txBody>
      </p:sp>
    </p:spTree>
    <p:extLst>
      <p:ext uri="{BB962C8B-B14F-4D97-AF65-F5344CB8AC3E}">
        <p14:creationId xmlns:p14="http://schemas.microsoft.com/office/powerpoint/2010/main" val="2005632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20</a:t>
            </a:fld>
            <a:endParaRPr lang="en-US"/>
          </a:p>
        </p:txBody>
      </p:sp>
    </p:spTree>
    <p:extLst>
      <p:ext uri="{BB962C8B-B14F-4D97-AF65-F5344CB8AC3E}">
        <p14:creationId xmlns:p14="http://schemas.microsoft.com/office/powerpoint/2010/main" val="3975268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21</a:t>
            </a:fld>
            <a:endParaRPr lang="en-US"/>
          </a:p>
        </p:txBody>
      </p:sp>
    </p:spTree>
    <p:extLst>
      <p:ext uri="{BB962C8B-B14F-4D97-AF65-F5344CB8AC3E}">
        <p14:creationId xmlns:p14="http://schemas.microsoft.com/office/powerpoint/2010/main" val="285609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22</a:t>
            </a:fld>
            <a:endParaRPr lang="en-US"/>
          </a:p>
        </p:txBody>
      </p:sp>
    </p:spTree>
    <p:extLst>
      <p:ext uri="{BB962C8B-B14F-4D97-AF65-F5344CB8AC3E}">
        <p14:creationId xmlns:p14="http://schemas.microsoft.com/office/powerpoint/2010/main" val="1462366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24</a:t>
            </a:fld>
            <a:endParaRPr lang="en-US"/>
          </a:p>
        </p:txBody>
      </p:sp>
    </p:spTree>
    <p:extLst>
      <p:ext uri="{BB962C8B-B14F-4D97-AF65-F5344CB8AC3E}">
        <p14:creationId xmlns:p14="http://schemas.microsoft.com/office/powerpoint/2010/main" val="2570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5</a:t>
            </a:fld>
            <a:endParaRPr lang="en-US"/>
          </a:p>
        </p:txBody>
      </p:sp>
    </p:spTree>
    <p:extLst>
      <p:ext uri="{BB962C8B-B14F-4D97-AF65-F5344CB8AC3E}">
        <p14:creationId xmlns:p14="http://schemas.microsoft.com/office/powerpoint/2010/main" val="1765781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25</a:t>
            </a:fld>
            <a:endParaRPr lang="en-US"/>
          </a:p>
        </p:txBody>
      </p:sp>
    </p:spTree>
    <p:extLst>
      <p:ext uri="{BB962C8B-B14F-4D97-AF65-F5344CB8AC3E}">
        <p14:creationId xmlns:p14="http://schemas.microsoft.com/office/powerpoint/2010/main" val="97055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26</a:t>
            </a:fld>
            <a:endParaRPr lang="en-US"/>
          </a:p>
        </p:txBody>
      </p:sp>
    </p:spTree>
    <p:extLst>
      <p:ext uri="{BB962C8B-B14F-4D97-AF65-F5344CB8AC3E}">
        <p14:creationId xmlns:p14="http://schemas.microsoft.com/office/powerpoint/2010/main" val="2365524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27</a:t>
            </a:fld>
            <a:endParaRPr lang="en-US"/>
          </a:p>
        </p:txBody>
      </p:sp>
    </p:spTree>
    <p:extLst>
      <p:ext uri="{BB962C8B-B14F-4D97-AF65-F5344CB8AC3E}">
        <p14:creationId xmlns:p14="http://schemas.microsoft.com/office/powerpoint/2010/main" val="1884846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28</a:t>
            </a:fld>
            <a:endParaRPr lang="en-US"/>
          </a:p>
        </p:txBody>
      </p:sp>
    </p:spTree>
    <p:extLst>
      <p:ext uri="{BB962C8B-B14F-4D97-AF65-F5344CB8AC3E}">
        <p14:creationId xmlns:p14="http://schemas.microsoft.com/office/powerpoint/2010/main" val="1089180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29</a:t>
            </a:fld>
            <a:endParaRPr lang="en-US"/>
          </a:p>
        </p:txBody>
      </p:sp>
    </p:spTree>
    <p:extLst>
      <p:ext uri="{BB962C8B-B14F-4D97-AF65-F5344CB8AC3E}">
        <p14:creationId xmlns:p14="http://schemas.microsoft.com/office/powerpoint/2010/main" val="1210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31</a:t>
            </a:fld>
            <a:endParaRPr lang="en-US"/>
          </a:p>
        </p:txBody>
      </p:sp>
    </p:spTree>
    <p:extLst>
      <p:ext uri="{BB962C8B-B14F-4D97-AF65-F5344CB8AC3E}">
        <p14:creationId xmlns:p14="http://schemas.microsoft.com/office/powerpoint/2010/main" val="3258318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33</a:t>
            </a:fld>
            <a:endParaRPr lang="en-US"/>
          </a:p>
        </p:txBody>
      </p:sp>
    </p:spTree>
    <p:extLst>
      <p:ext uri="{BB962C8B-B14F-4D97-AF65-F5344CB8AC3E}">
        <p14:creationId xmlns:p14="http://schemas.microsoft.com/office/powerpoint/2010/main" val="3945040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34</a:t>
            </a:fld>
            <a:endParaRPr lang="en-US"/>
          </a:p>
        </p:txBody>
      </p:sp>
    </p:spTree>
    <p:extLst>
      <p:ext uri="{BB962C8B-B14F-4D97-AF65-F5344CB8AC3E}">
        <p14:creationId xmlns:p14="http://schemas.microsoft.com/office/powerpoint/2010/main" val="3486416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35</a:t>
            </a:fld>
            <a:endParaRPr lang="en-US"/>
          </a:p>
        </p:txBody>
      </p:sp>
    </p:spTree>
    <p:extLst>
      <p:ext uri="{BB962C8B-B14F-4D97-AF65-F5344CB8AC3E}">
        <p14:creationId xmlns:p14="http://schemas.microsoft.com/office/powerpoint/2010/main" val="2564939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36</a:t>
            </a:fld>
            <a:endParaRPr lang="en-US"/>
          </a:p>
        </p:txBody>
      </p:sp>
    </p:spTree>
    <p:extLst>
      <p:ext uri="{BB962C8B-B14F-4D97-AF65-F5344CB8AC3E}">
        <p14:creationId xmlns:p14="http://schemas.microsoft.com/office/powerpoint/2010/main" val="2287274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6</a:t>
            </a:fld>
            <a:endParaRPr lang="en-US"/>
          </a:p>
        </p:txBody>
      </p:sp>
    </p:spTree>
    <p:extLst>
      <p:ext uri="{BB962C8B-B14F-4D97-AF65-F5344CB8AC3E}">
        <p14:creationId xmlns:p14="http://schemas.microsoft.com/office/powerpoint/2010/main" val="4211282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37</a:t>
            </a:fld>
            <a:endParaRPr lang="en-US"/>
          </a:p>
        </p:txBody>
      </p:sp>
    </p:spTree>
    <p:extLst>
      <p:ext uri="{BB962C8B-B14F-4D97-AF65-F5344CB8AC3E}">
        <p14:creationId xmlns:p14="http://schemas.microsoft.com/office/powerpoint/2010/main" val="3651172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38</a:t>
            </a:fld>
            <a:endParaRPr lang="en-US"/>
          </a:p>
        </p:txBody>
      </p:sp>
    </p:spTree>
    <p:extLst>
      <p:ext uri="{BB962C8B-B14F-4D97-AF65-F5344CB8AC3E}">
        <p14:creationId xmlns:p14="http://schemas.microsoft.com/office/powerpoint/2010/main" val="1277381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39</a:t>
            </a:fld>
            <a:endParaRPr lang="en-US"/>
          </a:p>
        </p:txBody>
      </p:sp>
    </p:spTree>
    <p:extLst>
      <p:ext uri="{BB962C8B-B14F-4D97-AF65-F5344CB8AC3E}">
        <p14:creationId xmlns:p14="http://schemas.microsoft.com/office/powerpoint/2010/main" val="3504745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40</a:t>
            </a:fld>
            <a:endParaRPr lang="en-US"/>
          </a:p>
        </p:txBody>
      </p:sp>
    </p:spTree>
    <p:extLst>
      <p:ext uri="{BB962C8B-B14F-4D97-AF65-F5344CB8AC3E}">
        <p14:creationId xmlns:p14="http://schemas.microsoft.com/office/powerpoint/2010/main" val="1658448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41</a:t>
            </a:fld>
            <a:endParaRPr lang="en-US"/>
          </a:p>
        </p:txBody>
      </p:sp>
    </p:spTree>
    <p:extLst>
      <p:ext uri="{BB962C8B-B14F-4D97-AF65-F5344CB8AC3E}">
        <p14:creationId xmlns:p14="http://schemas.microsoft.com/office/powerpoint/2010/main" val="46699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43</a:t>
            </a:fld>
            <a:endParaRPr lang="en-US"/>
          </a:p>
        </p:txBody>
      </p:sp>
    </p:spTree>
    <p:extLst>
      <p:ext uri="{BB962C8B-B14F-4D97-AF65-F5344CB8AC3E}">
        <p14:creationId xmlns:p14="http://schemas.microsoft.com/office/powerpoint/2010/main" val="1220454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44</a:t>
            </a:fld>
            <a:endParaRPr lang="en-US"/>
          </a:p>
        </p:txBody>
      </p:sp>
    </p:spTree>
    <p:extLst>
      <p:ext uri="{BB962C8B-B14F-4D97-AF65-F5344CB8AC3E}">
        <p14:creationId xmlns:p14="http://schemas.microsoft.com/office/powerpoint/2010/main" val="2154045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45</a:t>
            </a:fld>
            <a:endParaRPr lang="en-US"/>
          </a:p>
        </p:txBody>
      </p:sp>
    </p:spTree>
    <p:extLst>
      <p:ext uri="{BB962C8B-B14F-4D97-AF65-F5344CB8AC3E}">
        <p14:creationId xmlns:p14="http://schemas.microsoft.com/office/powerpoint/2010/main" val="1939443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47</a:t>
            </a:fld>
            <a:endParaRPr lang="en-US"/>
          </a:p>
        </p:txBody>
      </p:sp>
    </p:spTree>
    <p:extLst>
      <p:ext uri="{BB962C8B-B14F-4D97-AF65-F5344CB8AC3E}">
        <p14:creationId xmlns:p14="http://schemas.microsoft.com/office/powerpoint/2010/main" val="1775198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48</a:t>
            </a:fld>
            <a:endParaRPr lang="en-US"/>
          </a:p>
        </p:txBody>
      </p:sp>
    </p:spTree>
    <p:extLst>
      <p:ext uri="{BB962C8B-B14F-4D97-AF65-F5344CB8AC3E}">
        <p14:creationId xmlns:p14="http://schemas.microsoft.com/office/powerpoint/2010/main" val="3271443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7</a:t>
            </a:fld>
            <a:endParaRPr lang="en-US"/>
          </a:p>
        </p:txBody>
      </p:sp>
    </p:spTree>
    <p:extLst>
      <p:ext uri="{BB962C8B-B14F-4D97-AF65-F5344CB8AC3E}">
        <p14:creationId xmlns:p14="http://schemas.microsoft.com/office/powerpoint/2010/main" val="3417832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49</a:t>
            </a:fld>
            <a:endParaRPr lang="en-US"/>
          </a:p>
        </p:txBody>
      </p:sp>
    </p:spTree>
    <p:extLst>
      <p:ext uri="{BB962C8B-B14F-4D97-AF65-F5344CB8AC3E}">
        <p14:creationId xmlns:p14="http://schemas.microsoft.com/office/powerpoint/2010/main" val="2581168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8</a:t>
            </a:fld>
            <a:endParaRPr lang="en-US"/>
          </a:p>
        </p:txBody>
      </p:sp>
    </p:spTree>
    <p:extLst>
      <p:ext uri="{BB962C8B-B14F-4D97-AF65-F5344CB8AC3E}">
        <p14:creationId xmlns:p14="http://schemas.microsoft.com/office/powerpoint/2010/main" val="267757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9</a:t>
            </a:fld>
            <a:endParaRPr lang="en-US"/>
          </a:p>
        </p:txBody>
      </p:sp>
    </p:spTree>
    <p:extLst>
      <p:ext uri="{BB962C8B-B14F-4D97-AF65-F5344CB8AC3E}">
        <p14:creationId xmlns:p14="http://schemas.microsoft.com/office/powerpoint/2010/main" val="227722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10</a:t>
            </a:fld>
            <a:endParaRPr lang="en-US"/>
          </a:p>
        </p:txBody>
      </p:sp>
    </p:spTree>
    <p:extLst>
      <p:ext uri="{BB962C8B-B14F-4D97-AF65-F5344CB8AC3E}">
        <p14:creationId xmlns:p14="http://schemas.microsoft.com/office/powerpoint/2010/main" val="1744846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11</a:t>
            </a:fld>
            <a:endParaRPr lang="en-US"/>
          </a:p>
        </p:txBody>
      </p:sp>
    </p:spTree>
    <p:extLst>
      <p:ext uri="{BB962C8B-B14F-4D97-AF65-F5344CB8AC3E}">
        <p14:creationId xmlns:p14="http://schemas.microsoft.com/office/powerpoint/2010/main" val="233653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12</a:t>
            </a:fld>
            <a:endParaRPr lang="en-US"/>
          </a:p>
        </p:txBody>
      </p:sp>
    </p:spTree>
    <p:extLst>
      <p:ext uri="{BB962C8B-B14F-4D97-AF65-F5344CB8AC3E}">
        <p14:creationId xmlns:p14="http://schemas.microsoft.com/office/powerpoint/2010/main" val="2969440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Green Dots CSU">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9516" r="52955" b="10580"/>
          <a:stretch/>
        </p:blipFill>
        <p:spPr>
          <a:xfrm>
            <a:off x="7816145" y="1"/>
            <a:ext cx="6001456" cy="7772400"/>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27882" y="6733969"/>
            <a:ext cx="3520440" cy="787424"/>
          </a:xfrm>
          <a:prstGeom prst="rect">
            <a:avLst/>
          </a:prstGeom>
        </p:spPr>
      </p:pic>
    </p:spTree>
    <p:extLst>
      <p:ext uri="{BB962C8B-B14F-4D97-AF65-F5344CB8AC3E}">
        <p14:creationId xmlns:p14="http://schemas.microsoft.com/office/powerpoint/2010/main" val="1225530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3445328" y="2799373"/>
            <a:ext cx="9744199" cy="1015663"/>
          </a:xfrm>
          <a:prstGeom prst="rect">
            <a:avLst/>
          </a:prstGeom>
        </p:spPr>
        <p:txBody>
          <a:bodyPr vert="horz" wrap="square" lIns="91440" tIns="91440" rIns="91440" bIns="91440" rtlCol="0" anchor="b" anchorCtr="0">
            <a:spAutoFit/>
          </a:bodyPr>
          <a:lstStyle/>
          <a:p>
            <a:r>
              <a:rPr lang="en-US" dirty="0" smtClean="0"/>
              <a:t>Section Header Goes Here</a:t>
            </a:r>
            <a:endParaRPr lang="en-US" dirty="0"/>
          </a:p>
        </p:txBody>
      </p:sp>
      <p:sp>
        <p:nvSpPr>
          <p:cNvPr id="4" name="Text Placeholder 24"/>
          <p:cNvSpPr>
            <a:spLocks noGrp="1"/>
          </p:cNvSpPr>
          <p:nvPr>
            <p:ph type="body" sz="quarter" idx="10" hasCustomPrompt="1"/>
          </p:nvPr>
        </p:nvSpPr>
        <p:spPr>
          <a:xfrm>
            <a:off x="3445328" y="4381997"/>
            <a:ext cx="9744199" cy="486543"/>
          </a:xfrm>
        </p:spPr>
        <p:txBody>
          <a:bodyPr wrap="square">
            <a:spAutoFit/>
          </a:bodyPr>
          <a:lstStyle>
            <a:lvl1pPr marL="0" indent="0">
              <a:buNone/>
              <a:defRPr baseline="0"/>
            </a:lvl1pPr>
          </a:lstStyle>
          <a:p>
            <a:pPr lvl="0"/>
            <a:r>
              <a:rPr lang="en-US" dirty="0" smtClean="0"/>
              <a:t>Section subhead goes here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79831" t="28562" b="11534"/>
          <a:stretch/>
        </p:blipFill>
        <p:spPr>
          <a:xfrm>
            <a:off x="0" y="1"/>
            <a:ext cx="2572933" cy="7772400"/>
          </a:xfrm>
          <a:prstGeom prst="rect">
            <a:avLst/>
          </a:prstGeom>
        </p:spPr>
      </p:pic>
    </p:spTree>
    <p:extLst>
      <p:ext uri="{BB962C8B-B14F-4D97-AF65-F5344CB8AC3E}">
        <p14:creationId xmlns:p14="http://schemas.microsoft.com/office/powerpoint/2010/main" val="931004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2036701" y="2797385"/>
            <a:ext cx="9744199" cy="1015663"/>
          </a:xfrm>
          <a:prstGeom prst="rect">
            <a:avLst/>
          </a:prstGeom>
        </p:spPr>
        <p:txBody>
          <a:bodyPr vert="horz" wrap="square" lIns="91440" tIns="91440" rIns="91440" bIns="91440" rtlCol="0" anchor="ctr" anchorCtr="0">
            <a:spAutoFit/>
          </a:bodyPr>
          <a:lstStyle>
            <a:lvl1pPr algn="ctr">
              <a:defRPr>
                <a:solidFill>
                  <a:schemeClr val="tx1"/>
                </a:solidFill>
              </a:defRPr>
            </a:lvl1pPr>
          </a:lstStyle>
          <a:p>
            <a:r>
              <a:rPr lang="en-US" dirty="0" smtClean="0"/>
              <a:t>“Quote </a:t>
            </a:r>
            <a:r>
              <a:rPr lang="en-US" smtClean="0"/>
              <a:t>Goes Here.”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21" t="28562" r="1" b="57447"/>
          <a:stretch/>
        </p:blipFill>
        <p:spPr>
          <a:xfrm>
            <a:off x="246888" y="6034881"/>
            <a:ext cx="13267944" cy="1883823"/>
          </a:xfrm>
          <a:prstGeom prst="rect">
            <a:avLst/>
          </a:prstGeom>
        </p:spPr>
      </p:pic>
    </p:spTree>
    <p:extLst>
      <p:ext uri="{BB962C8B-B14F-4D97-AF65-F5344CB8AC3E}">
        <p14:creationId xmlns:p14="http://schemas.microsoft.com/office/powerpoint/2010/main" val="527404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2"/>
      </p:bgRef>
    </p:bg>
    <p:spTree>
      <p:nvGrpSpPr>
        <p:cNvPr id="1" name=""/>
        <p:cNvGrpSpPr/>
        <p:nvPr/>
      </p:nvGrpSpPr>
      <p:grpSpPr>
        <a:xfrm>
          <a:off x="0" y="0"/>
          <a:ext cx="0" cy="0"/>
          <a:chOff x="0" y="0"/>
          <a:chExt cx="0" cy="0"/>
        </a:xfrm>
      </p:grpSpPr>
      <p:sp>
        <p:nvSpPr>
          <p:cNvPr id="12" name="Text Placeholder 24"/>
          <p:cNvSpPr>
            <a:spLocks noGrp="1"/>
          </p:cNvSpPr>
          <p:nvPr>
            <p:ph type="body" sz="quarter" idx="10" hasCustomPrompt="1"/>
          </p:nvPr>
        </p:nvSpPr>
        <p:spPr>
          <a:xfrm>
            <a:off x="742950"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Text Goes Here</a:t>
            </a:r>
          </a:p>
        </p:txBody>
      </p:sp>
      <p:grpSp>
        <p:nvGrpSpPr>
          <p:cNvPr id="6" name="Group 5"/>
          <p:cNvGrpSpPr/>
          <p:nvPr userDrawn="1"/>
        </p:nvGrpSpPr>
        <p:grpSpPr>
          <a:xfrm>
            <a:off x="0" y="6796748"/>
            <a:ext cx="13817600" cy="617143"/>
            <a:chOff x="0" y="6739600"/>
            <a:chExt cx="13817600" cy="617143"/>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778192"/>
              <a:ext cx="6449921" cy="539962"/>
            </a:xfrm>
            <a:prstGeom prst="rect">
              <a:avLst/>
            </a:prstGeom>
          </p:spPr>
        </p:pic>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7367679" y="6778192"/>
              <a:ext cx="6449921" cy="53996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00229" y="6739600"/>
              <a:ext cx="617143" cy="617143"/>
            </a:xfrm>
            <a:prstGeom prst="rect">
              <a:avLst/>
            </a:prstGeom>
          </p:spPr>
        </p:pic>
      </p:grpSp>
      <p:sp>
        <p:nvSpPr>
          <p:cNvPr id="14" name="Text Placeholder 24"/>
          <p:cNvSpPr>
            <a:spLocks noGrp="1"/>
          </p:cNvSpPr>
          <p:nvPr>
            <p:ph type="body" sz="quarter" idx="11" hasCustomPrompt="1"/>
          </p:nvPr>
        </p:nvSpPr>
        <p:spPr>
          <a:xfrm>
            <a:off x="5106473"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Text Goes Here</a:t>
            </a:r>
          </a:p>
        </p:txBody>
      </p:sp>
      <p:sp>
        <p:nvSpPr>
          <p:cNvPr id="15" name="Text Placeholder 24"/>
          <p:cNvSpPr>
            <a:spLocks noGrp="1"/>
          </p:cNvSpPr>
          <p:nvPr>
            <p:ph type="body" sz="quarter" idx="12" hasCustomPrompt="1"/>
          </p:nvPr>
        </p:nvSpPr>
        <p:spPr>
          <a:xfrm>
            <a:off x="9469996"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Text Goes Here</a:t>
            </a: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and Green Bar">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7772400"/>
          </a:xfrm>
        </p:spPr>
        <p:txBody>
          <a:bodyPr anchor="ctr" anchorCtr="0">
            <a:noAutofit/>
          </a:bodyPr>
          <a:lstStyle>
            <a:lvl1pPr marL="0" indent="0" algn="ctr">
              <a:buNone/>
              <a:defRPr baseline="0"/>
            </a:lvl1pPr>
          </a:lstStyle>
          <a:p>
            <a:r>
              <a:rPr lang="en-US" dirty="0" smtClean="0"/>
              <a:t>Click to insert photo</a:t>
            </a:r>
            <a:endParaRPr lang="en-US" dirty="0"/>
          </a:p>
        </p:txBody>
      </p:sp>
      <p:sp>
        <p:nvSpPr>
          <p:cNvPr id="2" name="Rectangle 1"/>
          <p:cNvSpPr/>
          <p:nvPr userDrawn="1"/>
        </p:nvSpPr>
        <p:spPr>
          <a:xfrm>
            <a:off x="9144000" y="0"/>
            <a:ext cx="4673600"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hasCustomPrompt="1"/>
          </p:nvPr>
        </p:nvSpPr>
        <p:spPr>
          <a:xfrm>
            <a:off x="9560560" y="2842090"/>
            <a:ext cx="3840480" cy="533740"/>
          </a:xfrm>
          <a:prstGeom prst="rect">
            <a:avLst/>
          </a:prstGeom>
        </p:spPr>
        <p:txBody>
          <a:bodyPr vert="horz" wrap="square" lIns="101858" tIns="50929" rIns="101858" bIns="50929" rtlCol="0" anchor="b" anchorCtr="0">
            <a:spAutoFit/>
          </a:bodyPr>
          <a:lstStyle>
            <a:lvl1pPr algn="ctr">
              <a:defRPr sz="2800" b="0">
                <a:solidFill>
                  <a:schemeClr val="bg1"/>
                </a:solidFill>
              </a:defRPr>
            </a:lvl1pPr>
          </a:lstStyle>
          <a:p>
            <a:r>
              <a:rPr lang="en-US" dirty="0" smtClean="0"/>
              <a:t>Copy Goes Here</a:t>
            </a:r>
            <a:endParaRPr lang="en-US" dirty="0"/>
          </a:p>
        </p:txBody>
      </p:sp>
      <p:sp>
        <p:nvSpPr>
          <p:cNvPr id="4" name="Text Placeholder 3"/>
          <p:cNvSpPr>
            <a:spLocks noGrp="1"/>
          </p:cNvSpPr>
          <p:nvPr>
            <p:ph type="body" sz="quarter" idx="11" hasCustomPrompt="1"/>
          </p:nvPr>
        </p:nvSpPr>
        <p:spPr>
          <a:xfrm>
            <a:off x="9560560" y="3886200"/>
            <a:ext cx="3840480" cy="500458"/>
          </a:xfrm>
        </p:spPr>
        <p:txBody>
          <a:bodyPr wrap="square">
            <a:spAutoFit/>
          </a:bodyPr>
          <a:lstStyle>
            <a:lvl1pPr marL="0" indent="0" algn="ctr">
              <a:lnSpc>
                <a:spcPct val="114000"/>
              </a:lnSpc>
              <a:buNone/>
              <a:defRPr baseline="0">
                <a:solidFill>
                  <a:schemeClr val="bg1"/>
                </a:solidFill>
              </a:defRPr>
            </a:lvl1pPr>
          </a:lstStyle>
          <a:p>
            <a:pPr lvl="0"/>
            <a:r>
              <a:rPr lang="en-US" dirty="0" smtClean="0"/>
              <a:t>Supporting text goes here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2416" y="6948176"/>
            <a:ext cx="488944" cy="488944"/>
          </a:xfrm>
          <a:prstGeom prst="rect">
            <a:avLst/>
          </a:prstGeom>
        </p:spPr>
      </p:pic>
    </p:spTree>
    <p:extLst>
      <p:ext uri="{BB962C8B-B14F-4D97-AF65-F5344CB8AC3E}">
        <p14:creationId xmlns:p14="http://schemas.microsoft.com/office/powerpoint/2010/main" val="4559939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1745" y="982462"/>
            <a:ext cx="4862405" cy="1794085"/>
          </a:xfrm>
        </p:spPr>
        <p:txBody>
          <a:bodyPr anchor="t" anchorCtr="0"/>
          <a:lstStyle/>
          <a:p>
            <a:r>
              <a:rPr lang="en-US" dirty="0" smtClean="0"/>
              <a:t>Headline Copy Goes Here</a:t>
            </a:r>
            <a:endParaRPr lang="en-US" dirty="0"/>
          </a:p>
        </p:txBody>
      </p:sp>
      <p:sp>
        <p:nvSpPr>
          <p:cNvPr id="7" name="Content Placeholder 2"/>
          <p:cNvSpPr>
            <a:spLocks noGrp="1"/>
          </p:cNvSpPr>
          <p:nvPr>
            <p:ph idx="1"/>
          </p:nvPr>
        </p:nvSpPr>
        <p:spPr>
          <a:xfrm>
            <a:off x="621745" y="3052261"/>
            <a:ext cx="4862404" cy="19759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0"/>
            <a:r>
              <a:rPr lang="en-US" dirty="0" smtClean="0"/>
              <a:t>Click to edit Master text styles</a:t>
            </a:r>
          </a:p>
          <a:p>
            <a:pPr lvl="0"/>
            <a:r>
              <a:rPr lang="en-US" dirty="0" smtClean="0"/>
              <a:t>Click to edit Master text styles</a:t>
            </a:r>
          </a:p>
          <a:p>
            <a:pPr lvl="0"/>
            <a:r>
              <a:rPr lang="en-US" dirty="0" smtClean="0"/>
              <a:t>Click to edit Master text styles</a:t>
            </a:r>
          </a:p>
        </p:txBody>
      </p:sp>
      <p:sp>
        <p:nvSpPr>
          <p:cNvPr id="8" name="Picture Placeholder 9"/>
          <p:cNvSpPr>
            <a:spLocks noGrp="1"/>
          </p:cNvSpPr>
          <p:nvPr>
            <p:ph type="pic" sz="quarter" idx="13" hasCustomPrompt="1"/>
          </p:nvPr>
        </p:nvSpPr>
        <p:spPr>
          <a:xfrm>
            <a:off x="6105893" y="0"/>
            <a:ext cx="7711707" cy="7772400"/>
          </a:xfrm>
        </p:spPr>
        <p:txBody>
          <a:bodyPr anchor="ctr" anchorCtr="0">
            <a:noAutofit/>
          </a:bodyPr>
          <a:lstStyle>
            <a:lvl1pPr marL="0" indent="0" algn="ctr">
              <a:buNone/>
              <a:defRPr>
                <a:solidFill>
                  <a:schemeClr val="tx1"/>
                </a:solidFill>
              </a:defRPr>
            </a:lvl1pPr>
          </a:lstStyle>
          <a:p>
            <a:r>
              <a:rPr lang="en-US" dirty="0" smtClean="0"/>
              <a:t>Click to insert photo</a:t>
            </a:r>
            <a:endParaRPr lang="en-US" dirty="0"/>
          </a:p>
        </p:txBody>
      </p:sp>
    </p:spTree>
    <p:extLst>
      <p:ext uri="{BB962C8B-B14F-4D97-AF65-F5344CB8AC3E}">
        <p14:creationId xmlns:p14="http://schemas.microsoft.com/office/powerpoint/2010/main" val="912799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3452" y="982462"/>
            <a:ext cx="4862405" cy="1794085"/>
          </a:xfrm>
        </p:spPr>
        <p:txBody>
          <a:bodyPr anchor="t" anchorCtr="0"/>
          <a:lstStyle/>
          <a:p>
            <a:r>
              <a:rPr lang="en-US" dirty="0" smtClean="0"/>
              <a:t>Headline Copy Goes Here</a:t>
            </a:r>
            <a:endParaRPr lang="en-US" dirty="0"/>
          </a:p>
        </p:txBody>
      </p:sp>
      <p:sp>
        <p:nvSpPr>
          <p:cNvPr id="3" name="Content Placeholder 2"/>
          <p:cNvSpPr>
            <a:spLocks noGrp="1"/>
          </p:cNvSpPr>
          <p:nvPr>
            <p:ph idx="1"/>
          </p:nvPr>
        </p:nvSpPr>
        <p:spPr>
          <a:xfrm>
            <a:off x="8333452" y="3052261"/>
            <a:ext cx="4862404" cy="19759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0"/>
            <a:r>
              <a:rPr lang="en-US" dirty="0" smtClean="0"/>
              <a:t>Click to edit Master text styles</a:t>
            </a:r>
          </a:p>
          <a:p>
            <a:pPr lvl="0"/>
            <a:r>
              <a:rPr lang="en-US" dirty="0" smtClean="0"/>
              <a:t>Click to edit Master text styles</a:t>
            </a:r>
          </a:p>
          <a:p>
            <a:pPr lvl="0"/>
            <a:r>
              <a:rPr lang="en-US" dirty="0" smtClean="0"/>
              <a:t>Click to edit Master text styles</a:t>
            </a:r>
          </a:p>
        </p:txBody>
      </p:sp>
      <p:sp>
        <p:nvSpPr>
          <p:cNvPr id="10" name="Picture Placeholder 9"/>
          <p:cNvSpPr>
            <a:spLocks noGrp="1"/>
          </p:cNvSpPr>
          <p:nvPr>
            <p:ph type="pic" sz="quarter" idx="13" hasCustomPrompt="1"/>
          </p:nvPr>
        </p:nvSpPr>
        <p:spPr>
          <a:xfrm>
            <a:off x="2" y="0"/>
            <a:ext cx="7711707" cy="7772400"/>
          </a:xfrm>
        </p:spPr>
        <p:txBody>
          <a:bodyPr anchor="ctr" anchorCtr="0">
            <a:noAutofit/>
          </a:bodyPr>
          <a:lstStyle>
            <a:lvl1pPr marL="0" indent="0" algn="ctr">
              <a:buNone/>
              <a:defRPr>
                <a:solidFill>
                  <a:schemeClr val="tx1"/>
                </a:solidFill>
              </a:defRPr>
            </a:lvl1pPr>
          </a:lstStyle>
          <a:p>
            <a:r>
              <a:rPr lang="en-US" dirty="0" smtClean="0"/>
              <a:t>Click to insert photo</a:t>
            </a:r>
            <a:endParaRPr lang="en-US" dirty="0"/>
          </a:p>
        </p:txBody>
      </p:sp>
    </p:spTree>
    <p:extLst>
      <p:ext uri="{BB962C8B-B14F-4D97-AF65-F5344CB8AC3E}">
        <p14:creationId xmlns:p14="http://schemas.microsoft.com/office/powerpoint/2010/main" val="1944078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and Header">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3817600" cy="6400800"/>
          </a:xfrm>
        </p:spPr>
        <p:txBody>
          <a:bodyPr anchor="ctr" anchorCtr="0">
            <a:noAutofit/>
          </a:bodyPr>
          <a:lstStyle>
            <a:lvl1pPr marL="0" indent="0" algn="ctr">
              <a:buNone/>
              <a:defRPr baseline="0"/>
            </a:lvl1pPr>
          </a:lstStyle>
          <a:p>
            <a:r>
              <a:rPr lang="en-US" dirty="0" smtClean="0"/>
              <a:t>Click to insert photo</a:t>
            </a:r>
            <a:endParaRPr lang="en-US" dirty="0"/>
          </a:p>
        </p:txBody>
      </p:sp>
      <p:sp>
        <p:nvSpPr>
          <p:cNvPr id="11" name="Title Placeholder 1"/>
          <p:cNvSpPr>
            <a:spLocks noGrp="1"/>
          </p:cNvSpPr>
          <p:nvPr>
            <p:ph type="title" hasCustomPrompt="1"/>
          </p:nvPr>
        </p:nvSpPr>
        <p:spPr>
          <a:xfrm>
            <a:off x="400424" y="6654703"/>
            <a:ext cx="13016751" cy="779320"/>
          </a:xfrm>
          <a:prstGeom prst="rect">
            <a:avLst/>
          </a:prstGeom>
        </p:spPr>
        <p:txBody>
          <a:bodyPr vert="horz" wrap="square" lIns="101858" tIns="50929" rIns="101858" bIns="50929" rtlCol="0" anchor="t" anchorCtr="0">
            <a:spAutoFit/>
          </a:bodyPr>
          <a:lstStyle>
            <a:lvl1pPr>
              <a:defRPr sz="4396"/>
            </a:lvl1pPr>
          </a:lstStyle>
          <a:p>
            <a:r>
              <a:rPr lang="en-US" dirty="0" smtClean="0"/>
              <a:t>Headline Copy Here</a:t>
            </a:r>
            <a:endParaRPr lang="en-US" dirty="0"/>
          </a:p>
        </p:txBody>
      </p:sp>
    </p:spTree>
    <p:extLst>
      <p:ext uri="{BB962C8B-B14F-4D97-AF65-F5344CB8AC3E}">
        <p14:creationId xmlns:p14="http://schemas.microsoft.com/office/powerpoint/2010/main" val="275459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3817600" cy="7772400"/>
          </a:xfrm>
        </p:spPr>
        <p:txBody>
          <a:bodyPr anchor="ctr" anchorCtr="0">
            <a:noAutofit/>
          </a:bodyPr>
          <a:lstStyle>
            <a:lvl1pPr marL="0" indent="0" algn="ctr">
              <a:buNone/>
              <a:defRPr baseline="0"/>
            </a:lvl1pPr>
          </a:lstStyle>
          <a:p>
            <a:r>
              <a:rPr lang="en-US" dirty="0" smtClean="0"/>
              <a:t>Click to insert photo</a:t>
            </a:r>
            <a:endParaRPr lang="en-US" dirty="0"/>
          </a:p>
        </p:txBody>
      </p:sp>
    </p:spTree>
    <p:extLst>
      <p:ext uri="{BB962C8B-B14F-4D97-AF65-F5344CB8AC3E}">
        <p14:creationId xmlns:p14="http://schemas.microsoft.com/office/powerpoint/2010/main" val="6436423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9150030" y="2317590"/>
            <a:ext cx="4039498" cy="1286510"/>
          </a:xfrm>
          <a:prstGeom prst="rect">
            <a:avLst/>
          </a:prstGeom>
        </p:spPr>
        <p:txBody>
          <a:bodyPr vert="horz" wrap="square" lIns="101858" tIns="50929" rIns="101858" bIns="50929" rtlCol="0" anchor="t" anchorCtr="0">
            <a:spAutoFit/>
          </a:bodyPr>
          <a:lstStyle>
            <a:lvl1pPr>
              <a:defRPr sz="3846"/>
            </a:lvl1pPr>
          </a:lstStyle>
          <a:p>
            <a:r>
              <a:rPr lang="en-US" dirty="0" smtClean="0"/>
              <a:t>Headline Copy Goes Here</a:t>
            </a:r>
            <a:endParaRPr lang="en-US" dirty="0"/>
          </a:p>
        </p:txBody>
      </p:sp>
      <p:sp>
        <p:nvSpPr>
          <p:cNvPr id="4" name="Text Placeholder 3"/>
          <p:cNvSpPr>
            <a:spLocks noGrp="1"/>
          </p:cNvSpPr>
          <p:nvPr>
            <p:ph type="body" sz="quarter" idx="11"/>
          </p:nvPr>
        </p:nvSpPr>
        <p:spPr>
          <a:xfrm>
            <a:off x="9150030" y="3729514"/>
            <a:ext cx="4039498" cy="970526"/>
          </a:xfrm>
        </p:spPr>
        <p:txBody>
          <a:bodyPr wrap="square">
            <a:spAutoFit/>
          </a:bodyPr>
          <a:lstStyle>
            <a:lvl1pPr marL="0" indent="0" algn="l">
              <a:lnSpc>
                <a:spcPct val="114000"/>
              </a:lnSpc>
              <a:buNone/>
              <a:defRPr/>
            </a:lvl1pPr>
          </a:lstStyle>
          <a:p>
            <a:pPr lvl="0"/>
            <a:r>
              <a:rPr lang="en-US" dirty="0" smtClean="0"/>
              <a:t>Click to edit Master text styles</a:t>
            </a:r>
            <a:endParaRPr lang="en-US" dirty="0"/>
          </a:p>
        </p:txBody>
      </p:sp>
      <p:sp>
        <p:nvSpPr>
          <p:cNvPr id="3" name="Chart Placeholder 2"/>
          <p:cNvSpPr>
            <a:spLocks noGrp="1"/>
          </p:cNvSpPr>
          <p:nvPr>
            <p:ph type="chart" sz="quarter" idx="12" hasCustomPrompt="1"/>
          </p:nvPr>
        </p:nvSpPr>
        <p:spPr>
          <a:xfrm>
            <a:off x="1269232" y="1443039"/>
            <a:ext cx="6863004" cy="4996263"/>
          </a:xfrm>
        </p:spPr>
        <p:txBody>
          <a:bodyPr anchor="ctr" anchorCtr="0">
            <a:normAutofit/>
          </a:bodyPr>
          <a:lstStyle>
            <a:lvl1pPr marL="0" indent="0" algn="ctr">
              <a:buNone/>
              <a:defRPr/>
            </a:lvl1pPr>
          </a:lstStyle>
          <a:p>
            <a:r>
              <a:rPr lang="en-US" dirty="0" smtClean="0"/>
              <a:t>Click to add chart</a:t>
            </a:r>
            <a:endParaRPr lang="en-US" dirty="0"/>
          </a:p>
        </p:txBody>
      </p:sp>
      <p:grpSp>
        <p:nvGrpSpPr>
          <p:cNvPr id="5" name="Group 4"/>
          <p:cNvGrpSpPr/>
          <p:nvPr userDrawn="1"/>
        </p:nvGrpSpPr>
        <p:grpSpPr>
          <a:xfrm>
            <a:off x="0" y="7372350"/>
            <a:ext cx="13817600" cy="400052"/>
            <a:chOff x="0" y="7372350"/>
            <a:chExt cx="13817600" cy="400052"/>
          </a:xfrm>
        </p:grpSpPr>
        <p:sp>
          <p:nvSpPr>
            <p:cNvPr id="6" name="Rectangle 5"/>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8" name="Rectangle 7"/>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1870245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935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Green Dots UnitI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9516" r="52955" b="10580"/>
          <a:stretch/>
        </p:blipFill>
        <p:spPr>
          <a:xfrm>
            <a:off x="7816145" y="1"/>
            <a:ext cx="6001456" cy="7772400"/>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3" hasCustomPrompt="1"/>
          </p:nvPr>
        </p:nvSpPr>
        <p:spPr>
          <a:xfrm>
            <a:off x="9986681" y="6869532"/>
            <a:ext cx="3202843" cy="512064"/>
          </a:xfrm>
        </p:spPr>
        <p:txBody>
          <a:bodyPr anchor="ctr" anchorCtr="0">
            <a:noAutofit/>
          </a:bodyPr>
          <a:lstStyle>
            <a:lvl1pPr marL="0" indent="0" algn="ctr">
              <a:buNone/>
              <a:defRPr sz="1600" baseline="0">
                <a:solidFill>
                  <a:schemeClr val="bg1"/>
                </a:solidFill>
              </a:defRPr>
            </a:lvl1pPr>
          </a:lstStyle>
          <a:p>
            <a:r>
              <a:rPr lang="en-US" dirty="0" smtClean="0"/>
              <a:t>Insert Unit Identifier here (.</a:t>
            </a:r>
            <a:r>
              <a:rPr lang="en-US" dirty="0" err="1" smtClean="0"/>
              <a:t>png</a:t>
            </a:r>
            <a:r>
              <a:rPr lang="en-US" dirty="0" smtClean="0"/>
              <a:t>)</a:t>
            </a:r>
            <a:endParaRPr lang="en-US" dirty="0"/>
          </a:p>
        </p:txBody>
      </p:sp>
    </p:spTree>
    <p:extLst>
      <p:ext uri="{BB962C8B-B14F-4D97-AF65-F5344CB8AC3E}">
        <p14:creationId xmlns:p14="http://schemas.microsoft.com/office/powerpoint/2010/main" val="16578615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grpSp>
        <p:nvGrpSpPr>
          <p:cNvPr id="5" name="Group 4"/>
          <p:cNvGrpSpPr/>
          <p:nvPr userDrawn="1"/>
        </p:nvGrpSpPr>
        <p:grpSpPr>
          <a:xfrm>
            <a:off x="0" y="7372350"/>
            <a:ext cx="13817600" cy="400052"/>
            <a:chOff x="0" y="7372350"/>
            <a:chExt cx="13817600" cy="400052"/>
          </a:xfrm>
        </p:grpSpPr>
        <p:sp>
          <p:nvSpPr>
            <p:cNvPr id="6" name="Rectangle 5"/>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8" name="Rectangle 7"/>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Green">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97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Green Dots">
    <p:bg>
      <p:bgPr>
        <a:solidFill>
          <a:schemeClr val="tx2"/>
        </a:solidFill>
        <a:effectLst/>
      </p:bgPr>
    </p:bg>
    <p:spTree>
      <p:nvGrpSpPr>
        <p:cNvPr id="1" name=""/>
        <p:cNvGrpSpPr/>
        <p:nvPr/>
      </p:nvGrpSpPr>
      <p:grpSpPr>
        <a:xfrm>
          <a:off x="0" y="0"/>
          <a:ext cx="0" cy="0"/>
          <a:chOff x="0" y="0"/>
          <a:chExt cx="0" cy="0"/>
        </a:xfrm>
      </p:grpSpPr>
      <p:sp>
        <p:nvSpPr>
          <p:cNvPr id="11" name="Title 1"/>
          <p:cNvSpPr txBox="1">
            <a:spLocks/>
          </p:cNvSpPr>
          <p:nvPr userDrawn="1"/>
        </p:nvSpPr>
        <p:spPr>
          <a:xfrm>
            <a:off x="729343" y="4199229"/>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dirty="0" smtClean="0">
                <a:solidFill>
                  <a:schemeClr val="bg1"/>
                </a:solidFill>
                <a:latin typeface="+mj-lt"/>
              </a:rPr>
              <a:t>Thank you</a:t>
            </a:r>
            <a:endParaRPr lang="en-US" sz="6000" dirty="0">
              <a:solidFill>
                <a:schemeClr val="bg1"/>
              </a:solidFill>
              <a:latin typeface="+mj-lt"/>
            </a:endParaRP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6240" r="31394"/>
          <a:stretch/>
        </p:blipFill>
        <p:spPr>
          <a:xfrm>
            <a:off x="8406691" y="0"/>
            <a:ext cx="5410909" cy="7566210"/>
          </a:xfrm>
          <a:prstGeom prst="rect">
            <a:avLst/>
          </a:prstGeom>
        </p:spPr>
      </p:pic>
      <p:cxnSp>
        <p:nvCxnSpPr>
          <p:cNvPr id="13" name="Straight Connector 12"/>
          <p:cNvCxnSpPr/>
          <p:nvPr userDrawn="1"/>
        </p:nvCxnSpPr>
        <p:spPr>
          <a:xfrm>
            <a:off x="881743" y="5936778"/>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239" y="6320940"/>
            <a:ext cx="3520440" cy="787424"/>
          </a:xfrm>
          <a:prstGeom prst="rect">
            <a:avLst/>
          </a:prstGeom>
        </p:spPr>
      </p:pic>
    </p:spTree>
    <p:extLst>
      <p:ext uri="{BB962C8B-B14F-4D97-AF65-F5344CB8AC3E}">
        <p14:creationId xmlns:p14="http://schemas.microsoft.com/office/powerpoint/2010/main" val="674827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Green Ram">
    <p:bg>
      <p:bgPr>
        <a:solidFill>
          <a:schemeClr val="tx2"/>
        </a:solidFill>
        <a:effectLst/>
      </p:bgPr>
    </p:bg>
    <p:spTree>
      <p:nvGrpSpPr>
        <p:cNvPr id="1" name=""/>
        <p:cNvGrpSpPr/>
        <p:nvPr/>
      </p:nvGrpSpPr>
      <p:grpSpPr>
        <a:xfrm>
          <a:off x="0" y="0"/>
          <a:ext cx="0" cy="0"/>
          <a:chOff x="0" y="0"/>
          <a:chExt cx="0" cy="0"/>
        </a:xfrm>
      </p:grpSpPr>
      <p:sp>
        <p:nvSpPr>
          <p:cNvPr id="11" name="Title 1"/>
          <p:cNvSpPr txBox="1">
            <a:spLocks/>
          </p:cNvSpPr>
          <p:nvPr userDrawn="1"/>
        </p:nvSpPr>
        <p:spPr>
          <a:xfrm>
            <a:off x="729343" y="4199229"/>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dirty="0" smtClean="0">
                <a:solidFill>
                  <a:schemeClr val="bg1"/>
                </a:solidFill>
                <a:latin typeface="+mj-lt"/>
              </a:rPr>
              <a:t>Thank you</a:t>
            </a:r>
            <a:endParaRPr lang="en-US" sz="6000" dirty="0">
              <a:solidFill>
                <a:schemeClr val="bg1"/>
              </a:solidFill>
              <a:latin typeface="+mj-lt"/>
            </a:endParaRPr>
          </a:p>
        </p:txBody>
      </p:sp>
      <p:cxnSp>
        <p:nvCxnSpPr>
          <p:cNvPr id="13" name="Straight Connector 12"/>
          <p:cNvCxnSpPr/>
          <p:nvPr userDrawn="1"/>
        </p:nvCxnSpPr>
        <p:spPr>
          <a:xfrm>
            <a:off x="881743" y="5936778"/>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239" y="6320940"/>
            <a:ext cx="3520440" cy="787424"/>
          </a:xfrm>
          <a:prstGeom prst="rect">
            <a:avLst/>
          </a:prstGeom>
        </p:spPr>
      </p:pic>
      <p:pic>
        <p:nvPicPr>
          <p:cNvPr id="8" name="Picture 7"/>
          <p:cNvPicPr>
            <a:picLocks noChangeAspect="1"/>
          </p:cNvPicPr>
          <p:nvPr userDrawn="1"/>
        </p:nvPicPr>
        <p:blipFill rotWithShape="1">
          <a:blip r:embed="rId3"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White">
    <p:spTree>
      <p:nvGrpSpPr>
        <p:cNvPr id="1" name=""/>
        <p:cNvGrpSpPr/>
        <p:nvPr/>
      </p:nvGrpSpPr>
      <p:grpSpPr>
        <a:xfrm>
          <a:off x="0" y="0"/>
          <a:ext cx="0" cy="0"/>
          <a:chOff x="0" y="0"/>
          <a:chExt cx="0" cy="0"/>
        </a:xfrm>
      </p:grpSpPr>
      <p:sp>
        <p:nvSpPr>
          <p:cNvPr id="5" name="Title 1"/>
          <p:cNvSpPr txBox="1">
            <a:spLocks/>
          </p:cNvSpPr>
          <p:nvPr userDrawn="1"/>
        </p:nvSpPr>
        <p:spPr>
          <a:xfrm>
            <a:off x="729343" y="4198802"/>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dirty="0" smtClean="0">
                <a:solidFill>
                  <a:schemeClr val="tx2"/>
                </a:solidFill>
                <a:latin typeface="+mj-lt"/>
              </a:rPr>
              <a:t>Thank you</a:t>
            </a:r>
            <a:endParaRPr lang="en-US" sz="6000" dirty="0">
              <a:solidFill>
                <a:schemeClr val="tx2"/>
              </a:solidFill>
              <a:latin typeface="+mj-lt"/>
            </a:endParaRPr>
          </a:p>
        </p:txBody>
      </p:sp>
      <p:cxnSp>
        <p:nvCxnSpPr>
          <p:cNvPr id="6" name="Straight Connector 5"/>
          <p:cNvCxnSpPr/>
          <p:nvPr userDrawn="1"/>
        </p:nvCxnSpPr>
        <p:spPr>
          <a:xfrm>
            <a:off x="881743" y="5936351"/>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239" y="6320941"/>
            <a:ext cx="3520440" cy="787423"/>
          </a:xfrm>
          <a:prstGeom prst="rect">
            <a:avLst/>
          </a:prstGeom>
        </p:spPr>
      </p:pic>
    </p:spTree>
    <p:extLst>
      <p:ext uri="{BB962C8B-B14F-4D97-AF65-F5344CB8AC3E}">
        <p14:creationId xmlns:p14="http://schemas.microsoft.com/office/powerpoint/2010/main" val="1303660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Ram CSU">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27882" y="6733969"/>
            <a:ext cx="3520440" cy="78742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een Ram UnitID">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3" hasCustomPrompt="1"/>
          </p:nvPr>
        </p:nvSpPr>
        <p:spPr>
          <a:xfrm>
            <a:off x="9986681" y="6869532"/>
            <a:ext cx="3202843" cy="512064"/>
          </a:xfrm>
        </p:spPr>
        <p:txBody>
          <a:bodyPr anchor="ctr" anchorCtr="0">
            <a:noAutofit/>
          </a:bodyPr>
          <a:lstStyle>
            <a:lvl1pPr marL="0" indent="0" algn="ctr">
              <a:buNone/>
              <a:defRPr sz="1600" baseline="0">
                <a:solidFill>
                  <a:schemeClr val="bg1"/>
                </a:solidFill>
              </a:defRPr>
            </a:lvl1pPr>
          </a:lstStyle>
          <a:p>
            <a:r>
              <a:rPr lang="en-US" dirty="0" smtClean="0"/>
              <a:t>Insert Unit Identifier here (.</a:t>
            </a:r>
            <a:r>
              <a:rPr lang="en-US" dirty="0" err="1" smtClean="0"/>
              <a:t>png</a:t>
            </a:r>
            <a:r>
              <a:rPr lang="en-US" dirty="0" smtClean="0"/>
              <a:t>)</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hite CSU">
    <p:spTree>
      <p:nvGrpSpPr>
        <p:cNvPr id="1" name=""/>
        <p:cNvGrpSpPr/>
        <p:nvPr/>
      </p:nvGrpSpPr>
      <p:grpSpPr>
        <a:xfrm>
          <a:off x="0" y="0"/>
          <a:ext cx="0" cy="0"/>
          <a:chOff x="0" y="0"/>
          <a:chExt cx="0" cy="0"/>
        </a:xfrm>
      </p:grpSpPr>
      <p:sp>
        <p:nvSpPr>
          <p:cNvPr id="2" name="TextBox 1"/>
          <p:cNvSpPr txBox="1"/>
          <p:nvPr userDrawn="1"/>
        </p:nvSpPr>
        <p:spPr>
          <a:xfrm>
            <a:off x="-1349192" y="1236134"/>
            <a:ext cx="184731" cy="515077"/>
          </a:xfrm>
          <a:prstGeom prst="rect">
            <a:avLst/>
          </a:prstGeom>
          <a:noFill/>
        </p:spPr>
        <p:txBody>
          <a:bodyPr wrap="none" rtlCol="0">
            <a:spAutoFit/>
          </a:bodyPr>
          <a:lstStyle/>
          <a:p>
            <a:endParaRPr lang="en-US" sz="2747" dirty="0"/>
          </a:p>
        </p:txBody>
      </p:sp>
      <p:sp>
        <p:nvSpPr>
          <p:cNvPr id="3" name="TextBox 2"/>
          <p:cNvSpPr txBox="1"/>
          <p:nvPr userDrawn="1"/>
        </p:nvSpPr>
        <p:spPr>
          <a:xfrm>
            <a:off x="-2093575" y="-474133"/>
            <a:ext cx="184731" cy="515077"/>
          </a:xfrm>
          <a:prstGeom prst="rect">
            <a:avLst/>
          </a:prstGeom>
          <a:noFill/>
        </p:spPr>
        <p:txBody>
          <a:bodyPr wrap="none" rtlCol="0">
            <a:spAutoFit/>
          </a:bodyPr>
          <a:lstStyle/>
          <a:p>
            <a:endParaRPr lang="en-US" sz="2747" dirty="0"/>
          </a:p>
        </p:txBody>
      </p:sp>
      <p:sp>
        <p:nvSpPr>
          <p:cNvPr id="5" name="TextBox 4"/>
          <p:cNvSpPr txBox="1"/>
          <p:nvPr userDrawn="1"/>
        </p:nvSpPr>
        <p:spPr>
          <a:xfrm>
            <a:off x="-2186621" y="-795867"/>
            <a:ext cx="184731" cy="515077"/>
          </a:xfrm>
          <a:prstGeom prst="rect">
            <a:avLst/>
          </a:prstGeom>
          <a:noFill/>
        </p:spPr>
        <p:txBody>
          <a:bodyPr wrap="none" rtlCol="0">
            <a:spAutoFit/>
          </a:bodyPr>
          <a:lstStyle/>
          <a:p>
            <a:endParaRPr lang="en-US" sz="2747" dirty="0"/>
          </a:p>
        </p:txBody>
      </p:sp>
      <p:sp>
        <p:nvSpPr>
          <p:cNvPr id="10" name="Text Placeholder 8"/>
          <p:cNvSpPr>
            <a:spLocks noGrp="1"/>
          </p:cNvSpPr>
          <p:nvPr>
            <p:ph type="body" sz="quarter" idx="13" hasCustomPrompt="1"/>
          </p:nvPr>
        </p:nvSpPr>
        <p:spPr>
          <a:xfrm>
            <a:off x="628075" y="2695562"/>
            <a:ext cx="12561453" cy="2031325"/>
          </a:xfrm>
        </p:spPr>
        <p:txBody>
          <a:bodyPr anchor="t" anchorCtr="0">
            <a:spAutoFit/>
          </a:bodyPr>
          <a:lstStyle>
            <a:lvl1pPr marL="0" indent="0">
              <a:lnSpc>
                <a:spcPct val="100000"/>
              </a:lnSpc>
              <a:spcBef>
                <a:spcPts val="0"/>
              </a:spcBef>
              <a:spcAft>
                <a:spcPts val="0"/>
              </a:spcAft>
              <a:buNone/>
              <a:defRPr sz="6000">
                <a:solidFill>
                  <a:schemeClr val="tx2"/>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2" name="Text Placeholder 10"/>
          <p:cNvSpPr>
            <a:spLocks noGrp="1"/>
          </p:cNvSpPr>
          <p:nvPr>
            <p:ph type="body" sz="quarter" idx="14" hasCustomPrompt="1"/>
          </p:nvPr>
        </p:nvSpPr>
        <p:spPr>
          <a:xfrm>
            <a:off x="628074" y="5369311"/>
            <a:ext cx="12561452" cy="480131"/>
          </a:xfrm>
        </p:spPr>
        <p:txBody>
          <a:bodyPr>
            <a:spAutoFit/>
          </a:bodyPr>
          <a:lstStyle>
            <a:lvl1pPr marL="0" indent="0">
              <a:buNone/>
              <a:defRPr sz="1600">
                <a:solidFill>
                  <a:schemeClr val="tx2"/>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15" name="Straight Connector 14"/>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7882" y="6733969"/>
            <a:ext cx="3520440" cy="787423"/>
          </a:xfrm>
          <a:prstGeom prst="rect">
            <a:avLst/>
          </a:prstGeom>
        </p:spPr>
      </p:pic>
    </p:spTree>
    <p:extLst>
      <p:ext uri="{BB962C8B-B14F-4D97-AF65-F5344CB8AC3E}">
        <p14:creationId xmlns:p14="http://schemas.microsoft.com/office/powerpoint/2010/main" val="9356558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hite UnitID">
    <p:spTree>
      <p:nvGrpSpPr>
        <p:cNvPr id="1" name=""/>
        <p:cNvGrpSpPr/>
        <p:nvPr/>
      </p:nvGrpSpPr>
      <p:grpSpPr>
        <a:xfrm>
          <a:off x="0" y="0"/>
          <a:ext cx="0" cy="0"/>
          <a:chOff x="0" y="0"/>
          <a:chExt cx="0" cy="0"/>
        </a:xfrm>
      </p:grpSpPr>
      <p:sp>
        <p:nvSpPr>
          <p:cNvPr id="2" name="TextBox 1"/>
          <p:cNvSpPr txBox="1"/>
          <p:nvPr userDrawn="1"/>
        </p:nvSpPr>
        <p:spPr>
          <a:xfrm>
            <a:off x="-1349192" y="1236134"/>
            <a:ext cx="184731" cy="515077"/>
          </a:xfrm>
          <a:prstGeom prst="rect">
            <a:avLst/>
          </a:prstGeom>
          <a:noFill/>
        </p:spPr>
        <p:txBody>
          <a:bodyPr wrap="none" rtlCol="0">
            <a:spAutoFit/>
          </a:bodyPr>
          <a:lstStyle/>
          <a:p>
            <a:endParaRPr lang="en-US" sz="2747" dirty="0"/>
          </a:p>
        </p:txBody>
      </p:sp>
      <p:sp>
        <p:nvSpPr>
          <p:cNvPr id="3" name="TextBox 2"/>
          <p:cNvSpPr txBox="1"/>
          <p:nvPr userDrawn="1"/>
        </p:nvSpPr>
        <p:spPr>
          <a:xfrm>
            <a:off x="-2093575" y="-474133"/>
            <a:ext cx="184731" cy="515077"/>
          </a:xfrm>
          <a:prstGeom prst="rect">
            <a:avLst/>
          </a:prstGeom>
          <a:noFill/>
        </p:spPr>
        <p:txBody>
          <a:bodyPr wrap="none" rtlCol="0">
            <a:spAutoFit/>
          </a:bodyPr>
          <a:lstStyle/>
          <a:p>
            <a:endParaRPr lang="en-US" sz="2747" dirty="0"/>
          </a:p>
        </p:txBody>
      </p:sp>
      <p:sp>
        <p:nvSpPr>
          <p:cNvPr id="5" name="TextBox 4"/>
          <p:cNvSpPr txBox="1"/>
          <p:nvPr userDrawn="1"/>
        </p:nvSpPr>
        <p:spPr>
          <a:xfrm>
            <a:off x="-2186621" y="-795867"/>
            <a:ext cx="184731" cy="515077"/>
          </a:xfrm>
          <a:prstGeom prst="rect">
            <a:avLst/>
          </a:prstGeom>
          <a:noFill/>
        </p:spPr>
        <p:txBody>
          <a:bodyPr wrap="none" rtlCol="0">
            <a:spAutoFit/>
          </a:bodyPr>
          <a:lstStyle/>
          <a:p>
            <a:endParaRPr lang="en-US" sz="2747" dirty="0"/>
          </a:p>
        </p:txBody>
      </p:sp>
      <p:sp>
        <p:nvSpPr>
          <p:cNvPr id="10" name="Text Placeholder 8"/>
          <p:cNvSpPr>
            <a:spLocks noGrp="1"/>
          </p:cNvSpPr>
          <p:nvPr>
            <p:ph type="body" sz="quarter" idx="13" hasCustomPrompt="1"/>
          </p:nvPr>
        </p:nvSpPr>
        <p:spPr>
          <a:xfrm>
            <a:off x="628075" y="2695562"/>
            <a:ext cx="12561453" cy="2031325"/>
          </a:xfrm>
        </p:spPr>
        <p:txBody>
          <a:bodyPr anchor="t" anchorCtr="0">
            <a:spAutoFit/>
          </a:bodyPr>
          <a:lstStyle>
            <a:lvl1pPr marL="0" indent="0">
              <a:lnSpc>
                <a:spcPct val="100000"/>
              </a:lnSpc>
              <a:spcBef>
                <a:spcPts val="0"/>
              </a:spcBef>
              <a:spcAft>
                <a:spcPts val="0"/>
              </a:spcAft>
              <a:buNone/>
              <a:defRPr sz="6000">
                <a:solidFill>
                  <a:schemeClr val="tx2"/>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smtClean="0"/>
              <a:t>Title of Presentation </a:t>
            </a:r>
            <a:br>
              <a:rPr lang="en-US" dirty="0" smtClean="0"/>
            </a:br>
            <a:r>
              <a:rPr lang="en-US" dirty="0" smtClean="0"/>
              <a:t>Goes Here</a:t>
            </a:r>
            <a:endParaRPr lang="en-US" dirty="0"/>
          </a:p>
        </p:txBody>
      </p:sp>
      <p:sp>
        <p:nvSpPr>
          <p:cNvPr id="12" name="Text Placeholder 10"/>
          <p:cNvSpPr>
            <a:spLocks noGrp="1"/>
          </p:cNvSpPr>
          <p:nvPr>
            <p:ph type="body" sz="quarter" idx="14" hasCustomPrompt="1"/>
          </p:nvPr>
        </p:nvSpPr>
        <p:spPr>
          <a:xfrm>
            <a:off x="628074" y="5369311"/>
            <a:ext cx="12561452" cy="480131"/>
          </a:xfrm>
        </p:spPr>
        <p:txBody>
          <a:bodyPr>
            <a:spAutoFit/>
          </a:bodyPr>
          <a:lstStyle>
            <a:lvl1pPr marL="0" indent="0">
              <a:buNone/>
              <a:defRPr sz="1600">
                <a:solidFill>
                  <a:schemeClr val="tx2"/>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smtClean="0"/>
              <a:t>Subheadline</a:t>
            </a:r>
            <a:r>
              <a:rPr lang="en-US" dirty="0" smtClean="0"/>
              <a:t>, name or date goes here</a:t>
            </a:r>
          </a:p>
        </p:txBody>
      </p:sp>
      <p:cxnSp>
        <p:nvCxnSpPr>
          <p:cNvPr id="15" name="Straight Connector 14"/>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Picture Placeholder 4"/>
          <p:cNvSpPr>
            <a:spLocks noGrp="1"/>
          </p:cNvSpPr>
          <p:nvPr>
            <p:ph type="pic" sz="quarter" idx="15" hasCustomPrompt="1"/>
          </p:nvPr>
        </p:nvSpPr>
        <p:spPr>
          <a:xfrm>
            <a:off x="9986681" y="6869532"/>
            <a:ext cx="3202843" cy="512064"/>
          </a:xfrm>
        </p:spPr>
        <p:txBody>
          <a:bodyPr anchor="ctr" anchorCtr="0">
            <a:noAutofit/>
          </a:bodyPr>
          <a:lstStyle>
            <a:lvl1pPr marL="0" indent="0" algn="ctr">
              <a:buNone/>
              <a:defRPr sz="1600" baseline="0">
                <a:solidFill>
                  <a:schemeClr val="tx1">
                    <a:lumMod val="60000"/>
                    <a:lumOff val="40000"/>
                  </a:schemeClr>
                </a:solidFill>
              </a:defRPr>
            </a:lvl1pPr>
          </a:lstStyle>
          <a:p>
            <a:r>
              <a:rPr lang="en-US" dirty="0" smtClean="0"/>
              <a:t>Insert Unit Identifier here (.</a:t>
            </a:r>
            <a:r>
              <a:rPr lang="en-US" dirty="0" err="1" smtClean="0"/>
              <a:t>png</a:t>
            </a:r>
            <a:r>
              <a:rPr lang="en-US" dirty="0" smtClean="0"/>
              <a:t>)</a:t>
            </a:r>
            <a:endParaRPr lang="en-US" dirty="0"/>
          </a:p>
        </p:txBody>
      </p:sp>
    </p:spTree>
    <p:extLst>
      <p:ext uri="{BB962C8B-B14F-4D97-AF65-F5344CB8AC3E}">
        <p14:creationId xmlns:p14="http://schemas.microsoft.com/office/powerpoint/2010/main" val="8073055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628075" y="905259"/>
            <a:ext cx="12561453" cy="1015663"/>
          </a:xfrm>
          <a:prstGeom prst="rect">
            <a:avLst/>
          </a:prstGeom>
        </p:spPr>
        <p:txBody>
          <a:bodyPr vert="horz" lIns="91440" tIns="91440" rIns="91440" bIns="91440" rtlCol="0" anchor="b" anchorCtr="0">
            <a:spAutoFit/>
          </a:bodyPr>
          <a:lstStyle/>
          <a:p>
            <a:r>
              <a:rPr lang="en-US" dirty="0" smtClean="0"/>
              <a:t>Headline Copy Goes Here</a:t>
            </a:r>
            <a:endParaRPr lang="en-US" dirty="0"/>
          </a:p>
        </p:txBody>
      </p:sp>
      <p:sp>
        <p:nvSpPr>
          <p:cNvPr id="25" name="Text Placeholder 24"/>
          <p:cNvSpPr>
            <a:spLocks noGrp="1"/>
          </p:cNvSpPr>
          <p:nvPr>
            <p:ph type="body" sz="quarter" idx="10"/>
          </p:nvPr>
        </p:nvSpPr>
        <p:spPr>
          <a:xfrm>
            <a:off x="628075" y="2487883"/>
            <a:ext cx="12561453" cy="2015552"/>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3"/>
          <p:cNvGrpSpPr/>
          <p:nvPr userDrawn="1"/>
        </p:nvGrpSpPr>
        <p:grpSpPr>
          <a:xfrm>
            <a:off x="0" y="7372350"/>
            <a:ext cx="13817600" cy="400052"/>
            <a:chOff x="0" y="7372350"/>
            <a:chExt cx="13817600" cy="400052"/>
          </a:xfrm>
        </p:grpSpPr>
        <p:sp>
          <p:nvSpPr>
            <p:cNvPr id="2" name="Rectangle 1"/>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7" name="Rectangle 6"/>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592410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628075" y="905259"/>
            <a:ext cx="12561453" cy="1015663"/>
          </a:xfrm>
          <a:prstGeom prst="rect">
            <a:avLst/>
          </a:prstGeom>
        </p:spPr>
        <p:txBody>
          <a:bodyPr vert="horz" lIns="91440" tIns="91440" rIns="91440" bIns="91440" rtlCol="0" anchor="b" anchorCtr="0">
            <a:spAutoFit/>
          </a:bodyPr>
          <a:lstStyle/>
          <a:p>
            <a:r>
              <a:rPr lang="en-US" dirty="0" smtClean="0"/>
              <a:t>Headline Copy Goes Here</a:t>
            </a:r>
            <a:endParaRPr lang="en-US" dirty="0"/>
          </a:p>
        </p:txBody>
      </p:sp>
      <p:grpSp>
        <p:nvGrpSpPr>
          <p:cNvPr id="6" name="Group 5"/>
          <p:cNvGrpSpPr/>
          <p:nvPr userDrawn="1"/>
        </p:nvGrpSpPr>
        <p:grpSpPr>
          <a:xfrm>
            <a:off x="0" y="7372350"/>
            <a:ext cx="13817600" cy="400052"/>
            <a:chOff x="0" y="7372350"/>
            <a:chExt cx="13817600" cy="400052"/>
          </a:xfrm>
        </p:grpSpPr>
        <p:sp>
          <p:nvSpPr>
            <p:cNvPr id="7" name="Rectangle 6"/>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9" name="Rectangle 8"/>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6859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Green">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3445328" y="2799373"/>
            <a:ext cx="9744199" cy="1015663"/>
          </a:xfrm>
          <a:prstGeom prst="rect">
            <a:avLst/>
          </a:prstGeom>
        </p:spPr>
        <p:txBody>
          <a:bodyPr vert="horz" wrap="square" lIns="91440" tIns="91440" rIns="91440" bIns="91440" rtlCol="0" anchor="b" anchorCtr="0">
            <a:spAutoFit/>
          </a:bodyPr>
          <a:lstStyle>
            <a:lvl1pPr>
              <a:defRPr>
                <a:solidFill>
                  <a:schemeClr val="tx1"/>
                </a:solidFill>
              </a:defRPr>
            </a:lvl1pPr>
          </a:lstStyle>
          <a:p>
            <a:r>
              <a:rPr lang="en-US" dirty="0" smtClean="0"/>
              <a:t>Section Header Goes Here</a:t>
            </a:r>
            <a:endParaRPr lang="en-US" dirty="0"/>
          </a:p>
        </p:txBody>
      </p:sp>
      <p:sp>
        <p:nvSpPr>
          <p:cNvPr id="7" name="Text Placeholder 24"/>
          <p:cNvSpPr>
            <a:spLocks noGrp="1"/>
          </p:cNvSpPr>
          <p:nvPr>
            <p:ph type="body" sz="quarter" idx="10" hasCustomPrompt="1"/>
          </p:nvPr>
        </p:nvSpPr>
        <p:spPr>
          <a:xfrm>
            <a:off x="3445328" y="4381997"/>
            <a:ext cx="9744199" cy="517065"/>
          </a:xfrm>
        </p:spPr>
        <p:txBody>
          <a:bodyPr wrap="square">
            <a:spAutoFit/>
          </a:bodyPr>
          <a:lstStyle>
            <a:lvl1pPr marL="0" indent="0">
              <a:buNone/>
              <a:defRPr baseline="0">
                <a:solidFill>
                  <a:schemeClr val="tx1"/>
                </a:solidFill>
              </a:defRPr>
            </a:lvl1pPr>
          </a:lstStyle>
          <a:p>
            <a:pPr lvl="0"/>
            <a:r>
              <a:rPr lang="en-US" dirty="0" smtClean="0"/>
              <a:t>Section subhead goes here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9831" t="28562" b="11534"/>
          <a:stretch/>
        </p:blipFill>
        <p:spPr>
          <a:xfrm>
            <a:off x="0" y="0"/>
            <a:ext cx="2572932" cy="7772400"/>
          </a:xfrm>
          <a:prstGeom prst="rect">
            <a:avLst/>
          </a:prstGeom>
        </p:spPr>
      </p:pic>
    </p:spTree>
    <p:extLst>
      <p:ext uri="{BB962C8B-B14F-4D97-AF65-F5344CB8AC3E}">
        <p14:creationId xmlns:p14="http://schemas.microsoft.com/office/powerpoint/2010/main" val="1571321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075" y="905259"/>
            <a:ext cx="12561453" cy="1015663"/>
          </a:xfrm>
          <a:prstGeom prst="rect">
            <a:avLst/>
          </a:prstGeom>
        </p:spPr>
        <p:txBody>
          <a:bodyPr vert="horz" lIns="91440" tIns="91440" rIns="91440" bIns="91440" rtlCol="0" anchor="b" anchorCtr="0">
            <a:spAutoFit/>
          </a:bodyPr>
          <a:lstStyle/>
          <a:p>
            <a:r>
              <a:rPr lang="en-US" dirty="0" smtClean="0"/>
              <a:t>Headline Copy Goes Here</a:t>
            </a:r>
            <a:endParaRPr lang="en-US" dirty="0"/>
          </a:p>
        </p:txBody>
      </p:sp>
      <p:sp>
        <p:nvSpPr>
          <p:cNvPr id="3" name="Text Placeholder 2"/>
          <p:cNvSpPr>
            <a:spLocks noGrp="1"/>
          </p:cNvSpPr>
          <p:nvPr>
            <p:ph type="body" idx="1"/>
          </p:nvPr>
        </p:nvSpPr>
        <p:spPr>
          <a:xfrm>
            <a:off x="628074" y="2487883"/>
            <a:ext cx="12561453" cy="3093154"/>
          </a:xfrm>
          <a:prstGeom prst="rect">
            <a:avLst/>
          </a:prstGeom>
        </p:spPr>
        <p:txBody>
          <a:bodyPr vert="horz" lIns="91440" tIns="91440" rIns="91440"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0"/>
            <a:r>
              <a:rPr lang="en-US" dirty="0" smtClean="0"/>
              <a:t>Click to edit Master text styles</a:t>
            </a:r>
          </a:p>
          <a:p>
            <a:pPr lvl="0"/>
            <a:r>
              <a:rPr lang="en-US" dirty="0" smtClean="0"/>
              <a:t>Click to edit Master text styles</a:t>
            </a:r>
          </a:p>
          <a:p>
            <a:pPr lvl="0"/>
            <a:r>
              <a:rPr lang="en-US" dirty="0" smtClean="0"/>
              <a:t>Click to edit Master text styles</a:t>
            </a:r>
          </a:p>
        </p:txBody>
      </p:sp>
    </p:spTree>
    <p:extLst>
      <p:ext uri="{BB962C8B-B14F-4D97-AF65-F5344CB8AC3E}">
        <p14:creationId xmlns:p14="http://schemas.microsoft.com/office/powerpoint/2010/main" val="3965733437"/>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89" r:id="rId3"/>
    <p:sldLayoutId id="2147483690" r:id="rId4"/>
    <p:sldLayoutId id="2147483665" r:id="rId5"/>
    <p:sldLayoutId id="2147483679" r:id="rId6"/>
    <p:sldLayoutId id="2147483649" r:id="rId7"/>
    <p:sldLayoutId id="2147483666" r:id="rId8"/>
    <p:sldLayoutId id="2147483668" r:id="rId9"/>
    <p:sldLayoutId id="2147483683" r:id="rId10"/>
    <p:sldLayoutId id="2147483687" r:id="rId11"/>
    <p:sldLayoutId id="2147483688" r:id="rId12"/>
    <p:sldLayoutId id="2147483669" r:id="rId13"/>
    <p:sldLayoutId id="2147483650" r:id="rId14"/>
    <p:sldLayoutId id="2147483686" r:id="rId15"/>
    <p:sldLayoutId id="2147483661" r:id="rId16"/>
    <p:sldLayoutId id="2147483680" r:id="rId17"/>
    <p:sldLayoutId id="2147483670" r:id="rId18"/>
    <p:sldLayoutId id="2147483681" r:id="rId19"/>
    <p:sldLayoutId id="2147483691" r:id="rId20"/>
    <p:sldLayoutId id="2147483682" r:id="rId21"/>
    <p:sldLayoutId id="2147483677" r:id="rId22"/>
    <p:sldLayoutId id="2147483692" r:id="rId23"/>
    <p:sldLayoutId id="2147483672" r:id="rId24"/>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txStyles>
    <p:titleStyle>
      <a:lvl1pPr algn="l" defTabSz="699614" rtl="0" eaLnBrk="1" latinLnBrk="0" hangingPunct="1">
        <a:spcBef>
          <a:spcPct val="0"/>
        </a:spcBef>
        <a:buNone/>
        <a:defRPr sz="5400" kern="1200">
          <a:solidFill>
            <a:schemeClr val="tx2"/>
          </a:solidFill>
          <a:latin typeface="+mj-lt"/>
          <a:ea typeface="Century Gothic" charset="0"/>
          <a:cs typeface="Century Gothic" charset="0"/>
        </a:defRPr>
      </a:lvl1pPr>
    </p:titleStyle>
    <p:body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p:bodyStyle>
    <p:otherStyle>
      <a:defPPr>
        <a:defRPr lang="en-US"/>
      </a:defPPr>
      <a:lvl1pPr marL="0" algn="l" defTabSz="699614" rtl="0" eaLnBrk="1" latinLnBrk="0" hangingPunct="1">
        <a:defRPr sz="2747" kern="1200">
          <a:solidFill>
            <a:schemeClr val="tx1"/>
          </a:solidFill>
          <a:latin typeface="+mn-lt"/>
          <a:ea typeface="+mn-ea"/>
          <a:cs typeface="+mn-cs"/>
        </a:defRPr>
      </a:lvl1pPr>
      <a:lvl2pPr marL="699614" algn="l" defTabSz="699614" rtl="0" eaLnBrk="1" latinLnBrk="0" hangingPunct="1">
        <a:defRPr sz="2747" kern="1200">
          <a:solidFill>
            <a:schemeClr val="tx1"/>
          </a:solidFill>
          <a:latin typeface="+mn-lt"/>
          <a:ea typeface="+mn-ea"/>
          <a:cs typeface="+mn-cs"/>
        </a:defRPr>
      </a:lvl2pPr>
      <a:lvl3pPr marL="1399232" algn="l" defTabSz="699614" rtl="0" eaLnBrk="1" latinLnBrk="0" hangingPunct="1">
        <a:defRPr sz="2747" kern="1200">
          <a:solidFill>
            <a:schemeClr val="tx1"/>
          </a:solidFill>
          <a:latin typeface="+mn-lt"/>
          <a:ea typeface="+mn-ea"/>
          <a:cs typeface="+mn-cs"/>
        </a:defRPr>
      </a:lvl3pPr>
      <a:lvl4pPr marL="2098847" algn="l" defTabSz="699614" rtl="0" eaLnBrk="1" latinLnBrk="0" hangingPunct="1">
        <a:defRPr sz="2747" kern="1200">
          <a:solidFill>
            <a:schemeClr val="tx1"/>
          </a:solidFill>
          <a:latin typeface="+mn-lt"/>
          <a:ea typeface="+mn-ea"/>
          <a:cs typeface="+mn-cs"/>
        </a:defRPr>
      </a:lvl4pPr>
      <a:lvl5pPr marL="2798465" algn="l" defTabSz="699614" rtl="0" eaLnBrk="1" latinLnBrk="0" hangingPunct="1">
        <a:defRPr sz="2747" kern="1200">
          <a:solidFill>
            <a:schemeClr val="tx1"/>
          </a:solidFill>
          <a:latin typeface="+mn-lt"/>
          <a:ea typeface="+mn-ea"/>
          <a:cs typeface="+mn-cs"/>
        </a:defRPr>
      </a:lvl5pPr>
      <a:lvl6pPr marL="3498080" algn="l" defTabSz="699614" rtl="0" eaLnBrk="1" latinLnBrk="0" hangingPunct="1">
        <a:defRPr sz="2747" kern="1200">
          <a:solidFill>
            <a:schemeClr val="tx1"/>
          </a:solidFill>
          <a:latin typeface="+mn-lt"/>
          <a:ea typeface="+mn-ea"/>
          <a:cs typeface="+mn-cs"/>
        </a:defRPr>
      </a:lvl6pPr>
      <a:lvl7pPr marL="4197695" algn="l" defTabSz="699614" rtl="0" eaLnBrk="1" latinLnBrk="0" hangingPunct="1">
        <a:defRPr sz="2747" kern="1200">
          <a:solidFill>
            <a:schemeClr val="tx1"/>
          </a:solidFill>
          <a:latin typeface="+mn-lt"/>
          <a:ea typeface="+mn-ea"/>
          <a:cs typeface="+mn-cs"/>
        </a:defRPr>
      </a:lvl7pPr>
      <a:lvl8pPr marL="4897312" algn="l" defTabSz="699614" rtl="0" eaLnBrk="1" latinLnBrk="0" hangingPunct="1">
        <a:defRPr sz="2747" kern="1200">
          <a:solidFill>
            <a:schemeClr val="tx1"/>
          </a:solidFill>
          <a:latin typeface="+mn-lt"/>
          <a:ea typeface="+mn-ea"/>
          <a:cs typeface="+mn-cs"/>
        </a:defRPr>
      </a:lvl8pPr>
      <a:lvl9pPr marL="5596926" algn="l" defTabSz="699614" rtl="0" eaLnBrk="1" latinLnBrk="0" hangingPunct="1">
        <a:defRPr sz="2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27.JP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6.png"/><Relationship Id="rId5" Type="http://schemas.openxmlformats.org/officeDocument/2006/relationships/image" Target="../media/image14.png"/><Relationship Id="rId10"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34.png"/></Relationships>
</file>

<file path=ppt/slides/_rels/slide4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1.png"/><Relationship Id="rId5" Type="http://schemas.openxmlformats.org/officeDocument/2006/relationships/image" Target="../media/image14.png"/><Relationship Id="rId10"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28075" y="2695562"/>
            <a:ext cx="12561453" cy="1107996"/>
          </a:xfrm>
        </p:spPr>
        <p:txBody>
          <a:bodyPr/>
          <a:lstStyle/>
          <a:p>
            <a:r>
              <a:rPr lang="en-US" dirty="0" smtClean="0"/>
              <a:t>Precalculus Program</a:t>
            </a:r>
          </a:p>
        </p:txBody>
      </p:sp>
      <p:sp>
        <p:nvSpPr>
          <p:cNvPr id="3" name="Text Placeholder 2"/>
          <p:cNvSpPr>
            <a:spLocks noGrp="1"/>
          </p:cNvSpPr>
          <p:nvPr>
            <p:ph type="body" sz="quarter" idx="12"/>
          </p:nvPr>
        </p:nvSpPr>
        <p:spPr>
          <a:xfrm>
            <a:off x="2093499" y="5369311"/>
            <a:ext cx="5979694" cy="1735860"/>
          </a:xfrm>
        </p:spPr>
        <p:txBody>
          <a:bodyPr/>
          <a:lstStyle/>
          <a:p>
            <a:r>
              <a:rPr lang="en-US" sz="2000" dirty="0" smtClean="0"/>
              <a:t>Steve Benoit</a:t>
            </a:r>
            <a:r>
              <a:rPr lang="en-US" dirty="0" smtClean="0"/>
              <a:t/>
            </a:r>
            <a:br>
              <a:rPr lang="en-US" dirty="0" smtClean="0"/>
            </a:br>
            <a:r>
              <a:rPr lang="en-US" dirty="0" smtClean="0"/>
              <a:t>Associate Professor and Precalculus Program Co-Director</a:t>
            </a:r>
            <a:br>
              <a:rPr lang="en-US" dirty="0" smtClean="0"/>
            </a:br>
            <a:r>
              <a:rPr lang="en-US" dirty="0" smtClean="0"/>
              <a:t>steve.benoit@colostate.edu    ----   (970) 491-0549</a:t>
            </a:r>
            <a:r>
              <a:rPr lang="en-US" dirty="0"/>
              <a:t/>
            </a:r>
            <a:br>
              <a:rPr lang="en-US" dirty="0"/>
            </a:br>
            <a:r>
              <a:rPr lang="en-US" dirty="0" smtClean="0"/>
              <a:t/>
            </a:r>
            <a:br>
              <a:rPr lang="en-US" dirty="0" smtClean="0"/>
            </a:br>
            <a:r>
              <a:rPr lang="en-US" dirty="0" smtClean="0"/>
              <a:t>November 8, 2021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394" y="5429722"/>
            <a:ext cx="1212757" cy="1615037"/>
          </a:xfrm>
          <a:prstGeom prst="rect">
            <a:avLst/>
          </a:prstGeom>
          <a:ln w="19050">
            <a:solidFill>
              <a:srgbClr val="DAD490"/>
            </a:solidFill>
          </a:ln>
        </p:spPr>
      </p:pic>
    </p:spTree>
    <p:extLst>
      <p:ext uri="{BB962C8B-B14F-4D97-AF65-F5344CB8AC3E}">
        <p14:creationId xmlns:p14="http://schemas.microsoft.com/office/powerpoint/2010/main" val="14580842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Suite of Precalculus Courses</a:t>
            </a:r>
          </a:p>
        </p:txBody>
      </p:sp>
      <p:sp>
        <p:nvSpPr>
          <p:cNvPr id="3" name="Text Placeholder 2"/>
          <p:cNvSpPr>
            <a:spLocks noGrp="1"/>
          </p:cNvSpPr>
          <p:nvPr>
            <p:ph type="body" sz="quarter" idx="10"/>
          </p:nvPr>
        </p:nvSpPr>
        <p:spPr>
          <a:xfrm>
            <a:off x="628074" y="5695277"/>
            <a:ext cx="12561453" cy="1046440"/>
          </a:xfrm>
        </p:spPr>
        <p:txBody>
          <a:bodyPr/>
          <a:lstStyle/>
          <a:p>
            <a:pPr>
              <a:lnSpc>
                <a:spcPct val="100000"/>
              </a:lnSpc>
            </a:pPr>
            <a:r>
              <a:rPr lang="en-US" sz="2800" dirty="0" smtClean="0">
                <a:latin typeface="Proxima Nova Cond" panose="02000506030000020004" pitchFamily="50" charset="0"/>
              </a:rPr>
              <a:t>Degree programs on campus that do not require Calculus can choose the Precalculus courses their students need</a:t>
            </a:r>
          </a:p>
        </p:txBody>
      </p:sp>
      <p:grpSp>
        <p:nvGrpSpPr>
          <p:cNvPr id="5" name="Group 4"/>
          <p:cNvGrpSpPr/>
          <p:nvPr/>
        </p:nvGrpSpPr>
        <p:grpSpPr>
          <a:xfrm>
            <a:off x="5215121" y="2646160"/>
            <a:ext cx="7036461" cy="1549099"/>
            <a:chOff x="1267784" y="2072991"/>
            <a:chExt cx="11004578" cy="2554391"/>
          </a:xfrm>
        </p:grpSpPr>
        <p:sp>
          <p:nvSpPr>
            <p:cNvPr id="7" name="Right Arrow 6"/>
            <p:cNvSpPr/>
            <p:nvPr/>
          </p:nvSpPr>
          <p:spPr>
            <a:xfrm>
              <a:off x="3482492" y="3137458"/>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9" name="Right Arrow 8"/>
            <p:cNvSpPr/>
            <p:nvPr/>
          </p:nvSpPr>
          <p:spPr>
            <a:xfrm rot="20092851">
              <a:off x="6505912" y="264162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0" name="Right Arrow 9"/>
            <p:cNvSpPr/>
            <p:nvPr/>
          </p:nvSpPr>
          <p:spPr>
            <a:xfrm rot="1642697">
              <a:off x="6502291" y="348313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3" name="Right Arrow 12"/>
            <p:cNvSpPr/>
            <p:nvPr/>
          </p:nvSpPr>
          <p:spPr>
            <a:xfrm>
              <a:off x="9486824" y="3828806"/>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844" y="3514860"/>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18" y="349673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78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31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8844" y="207299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7415266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Suite of Precalculus Courses</a:t>
            </a:r>
          </a:p>
        </p:txBody>
      </p:sp>
      <p:sp>
        <p:nvSpPr>
          <p:cNvPr id="3" name="Text Placeholder 2"/>
          <p:cNvSpPr>
            <a:spLocks noGrp="1"/>
          </p:cNvSpPr>
          <p:nvPr>
            <p:ph type="body" sz="quarter" idx="10"/>
          </p:nvPr>
        </p:nvSpPr>
        <p:spPr>
          <a:xfrm>
            <a:off x="628074" y="5695277"/>
            <a:ext cx="12561453" cy="1046440"/>
          </a:xfrm>
        </p:spPr>
        <p:txBody>
          <a:bodyPr/>
          <a:lstStyle/>
          <a:p>
            <a:pPr>
              <a:lnSpc>
                <a:spcPct val="100000"/>
              </a:lnSpc>
            </a:pPr>
            <a:r>
              <a:rPr lang="en-US" sz="2800" dirty="0" smtClean="0">
                <a:latin typeface="Proxima Nova Cond" panose="02000506030000020004" pitchFamily="50" charset="0"/>
              </a:rPr>
              <a:t>Degree programs on campus that do not require Calculus can choose the Precalculus courses their students need</a:t>
            </a:r>
          </a:p>
        </p:txBody>
      </p:sp>
      <p:grpSp>
        <p:nvGrpSpPr>
          <p:cNvPr id="5" name="Group 4"/>
          <p:cNvGrpSpPr/>
          <p:nvPr/>
        </p:nvGrpSpPr>
        <p:grpSpPr>
          <a:xfrm>
            <a:off x="5215121" y="2646160"/>
            <a:ext cx="7036461" cy="1549099"/>
            <a:chOff x="1267784" y="2072991"/>
            <a:chExt cx="11004578" cy="2554391"/>
          </a:xfrm>
        </p:grpSpPr>
        <p:sp>
          <p:nvSpPr>
            <p:cNvPr id="7" name="Right Arrow 6"/>
            <p:cNvSpPr/>
            <p:nvPr/>
          </p:nvSpPr>
          <p:spPr>
            <a:xfrm>
              <a:off x="3482492" y="3137458"/>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9" name="Right Arrow 8"/>
            <p:cNvSpPr/>
            <p:nvPr/>
          </p:nvSpPr>
          <p:spPr>
            <a:xfrm rot="20092851">
              <a:off x="6505912" y="264162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0" name="Right Arrow 9"/>
            <p:cNvSpPr/>
            <p:nvPr/>
          </p:nvSpPr>
          <p:spPr>
            <a:xfrm rot="1642697">
              <a:off x="6502291" y="348313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3" name="Right Arrow 12"/>
            <p:cNvSpPr/>
            <p:nvPr/>
          </p:nvSpPr>
          <p:spPr>
            <a:xfrm>
              <a:off x="9486824" y="3828806"/>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844" y="3514860"/>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18" y="349673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78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31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8844" y="207299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 name="Freeform 3"/>
          <p:cNvSpPr/>
          <p:nvPr/>
        </p:nvSpPr>
        <p:spPr>
          <a:xfrm>
            <a:off x="4951377" y="2816009"/>
            <a:ext cx="5654001" cy="1620973"/>
          </a:xfrm>
          <a:custGeom>
            <a:avLst/>
            <a:gdLst>
              <a:gd name="connsiteX0" fmla="*/ 3589507 w 5758775"/>
              <a:gd name="connsiteY0" fmla="*/ 0 h 1760707"/>
              <a:gd name="connsiteX1" fmla="*/ 9728 w 5758775"/>
              <a:gd name="connsiteY1" fmla="*/ 29183 h 1760707"/>
              <a:gd name="connsiteX2" fmla="*/ 0 w 5758775"/>
              <a:gd name="connsiteY2" fmla="*/ 1245141 h 1760707"/>
              <a:gd name="connsiteX3" fmla="*/ 3667328 w 5758775"/>
              <a:gd name="connsiteY3" fmla="*/ 1225685 h 1760707"/>
              <a:gd name="connsiteX4" fmla="*/ 3715966 w 5758775"/>
              <a:gd name="connsiteY4" fmla="*/ 1760707 h 1760707"/>
              <a:gd name="connsiteX5" fmla="*/ 5739319 w 5758775"/>
              <a:gd name="connsiteY5" fmla="*/ 1731524 h 1760707"/>
              <a:gd name="connsiteX6" fmla="*/ 5758775 w 5758775"/>
              <a:gd name="connsiteY6" fmla="*/ 622570 h 1760707"/>
              <a:gd name="connsiteX7" fmla="*/ 3891064 w 5758775"/>
              <a:gd name="connsiteY7" fmla="*/ 612843 h 1760707"/>
              <a:gd name="connsiteX8" fmla="*/ 3628417 w 5758775"/>
              <a:gd name="connsiteY8" fmla="*/ 48639 h 1760707"/>
              <a:gd name="connsiteX9" fmla="*/ 3589507 w 5758775"/>
              <a:gd name="connsiteY9" fmla="*/ 0 h 1760707"/>
              <a:gd name="connsiteX0" fmla="*/ 3745149 w 5758775"/>
              <a:gd name="connsiteY0" fmla="*/ 0 h 1760707"/>
              <a:gd name="connsiteX1" fmla="*/ 9728 w 5758775"/>
              <a:gd name="connsiteY1" fmla="*/ 29183 h 1760707"/>
              <a:gd name="connsiteX2" fmla="*/ 0 w 5758775"/>
              <a:gd name="connsiteY2" fmla="*/ 1245141 h 1760707"/>
              <a:gd name="connsiteX3" fmla="*/ 3667328 w 5758775"/>
              <a:gd name="connsiteY3" fmla="*/ 1225685 h 1760707"/>
              <a:gd name="connsiteX4" fmla="*/ 3715966 w 5758775"/>
              <a:gd name="connsiteY4" fmla="*/ 1760707 h 1760707"/>
              <a:gd name="connsiteX5" fmla="*/ 5739319 w 5758775"/>
              <a:gd name="connsiteY5" fmla="*/ 1731524 h 1760707"/>
              <a:gd name="connsiteX6" fmla="*/ 5758775 w 5758775"/>
              <a:gd name="connsiteY6" fmla="*/ 622570 h 1760707"/>
              <a:gd name="connsiteX7" fmla="*/ 3891064 w 5758775"/>
              <a:gd name="connsiteY7" fmla="*/ 612843 h 1760707"/>
              <a:gd name="connsiteX8" fmla="*/ 3628417 w 5758775"/>
              <a:gd name="connsiteY8" fmla="*/ 48639 h 1760707"/>
              <a:gd name="connsiteX9" fmla="*/ 3745149 w 5758775"/>
              <a:gd name="connsiteY9" fmla="*/ 0 h 1760707"/>
              <a:gd name="connsiteX0" fmla="*/ 3745149 w 5758775"/>
              <a:gd name="connsiteY0" fmla="*/ 3749 h 1764456"/>
              <a:gd name="connsiteX1" fmla="*/ 9728 w 5758775"/>
              <a:gd name="connsiteY1" fmla="*/ 32932 h 1764456"/>
              <a:gd name="connsiteX2" fmla="*/ 0 w 5758775"/>
              <a:gd name="connsiteY2" fmla="*/ 1248890 h 1764456"/>
              <a:gd name="connsiteX3" fmla="*/ 3667328 w 5758775"/>
              <a:gd name="connsiteY3" fmla="*/ 1229434 h 1764456"/>
              <a:gd name="connsiteX4" fmla="*/ 3715966 w 5758775"/>
              <a:gd name="connsiteY4" fmla="*/ 1764456 h 1764456"/>
              <a:gd name="connsiteX5" fmla="*/ 5739319 w 5758775"/>
              <a:gd name="connsiteY5" fmla="*/ 1735273 h 1764456"/>
              <a:gd name="connsiteX6" fmla="*/ 5758775 w 5758775"/>
              <a:gd name="connsiteY6" fmla="*/ 626319 h 1764456"/>
              <a:gd name="connsiteX7" fmla="*/ 3891064 w 5758775"/>
              <a:gd name="connsiteY7" fmla="*/ 616592 h 1764456"/>
              <a:gd name="connsiteX8" fmla="*/ 3818917 w 5758775"/>
              <a:gd name="connsiteY8" fmla="*/ 0 h 1764456"/>
              <a:gd name="connsiteX9" fmla="*/ 3745149 w 5758775"/>
              <a:gd name="connsiteY9" fmla="*/ 3749 h 1764456"/>
              <a:gd name="connsiteX0" fmla="*/ 3745149 w 5758775"/>
              <a:gd name="connsiteY0" fmla="*/ 3749 h 1764456"/>
              <a:gd name="connsiteX1" fmla="*/ 9728 w 5758775"/>
              <a:gd name="connsiteY1" fmla="*/ 32932 h 1764456"/>
              <a:gd name="connsiteX2" fmla="*/ 0 w 5758775"/>
              <a:gd name="connsiteY2" fmla="*/ 1248890 h 1764456"/>
              <a:gd name="connsiteX3" fmla="*/ 3667328 w 5758775"/>
              <a:gd name="connsiteY3" fmla="*/ 1229434 h 1764456"/>
              <a:gd name="connsiteX4" fmla="*/ 3715966 w 5758775"/>
              <a:gd name="connsiteY4" fmla="*/ 1764456 h 1764456"/>
              <a:gd name="connsiteX5" fmla="*/ 5739319 w 5758775"/>
              <a:gd name="connsiteY5" fmla="*/ 1735273 h 1764456"/>
              <a:gd name="connsiteX6" fmla="*/ 5758775 w 5758775"/>
              <a:gd name="connsiteY6" fmla="*/ 626319 h 1764456"/>
              <a:gd name="connsiteX7" fmla="*/ 3848201 w 5758775"/>
              <a:gd name="connsiteY7" fmla="*/ 602304 h 1764456"/>
              <a:gd name="connsiteX8" fmla="*/ 3818917 w 5758775"/>
              <a:gd name="connsiteY8" fmla="*/ 0 h 1764456"/>
              <a:gd name="connsiteX9" fmla="*/ 3745149 w 5758775"/>
              <a:gd name="connsiteY9" fmla="*/ 3749 h 1764456"/>
              <a:gd name="connsiteX0" fmla="*/ 3745149 w 5744488"/>
              <a:gd name="connsiteY0" fmla="*/ 3749 h 1764456"/>
              <a:gd name="connsiteX1" fmla="*/ 9728 w 5744488"/>
              <a:gd name="connsiteY1" fmla="*/ 32932 h 1764456"/>
              <a:gd name="connsiteX2" fmla="*/ 0 w 5744488"/>
              <a:gd name="connsiteY2" fmla="*/ 1248890 h 1764456"/>
              <a:gd name="connsiteX3" fmla="*/ 3667328 w 5744488"/>
              <a:gd name="connsiteY3" fmla="*/ 1229434 h 1764456"/>
              <a:gd name="connsiteX4" fmla="*/ 3715966 w 5744488"/>
              <a:gd name="connsiteY4" fmla="*/ 1764456 h 1764456"/>
              <a:gd name="connsiteX5" fmla="*/ 5739319 w 5744488"/>
              <a:gd name="connsiteY5" fmla="*/ 1735273 h 1764456"/>
              <a:gd name="connsiteX6" fmla="*/ 5744488 w 5744488"/>
              <a:gd name="connsiteY6" fmla="*/ 602507 h 1764456"/>
              <a:gd name="connsiteX7" fmla="*/ 3848201 w 5744488"/>
              <a:gd name="connsiteY7" fmla="*/ 602304 h 1764456"/>
              <a:gd name="connsiteX8" fmla="*/ 3818917 w 5744488"/>
              <a:gd name="connsiteY8" fmla="*/ 0 h 1764456"/>
              <a:gd name="connsiteX9" fmla="*/ 3745149 w 5744488"/>
              <a:gd name="connsiteY9" fmla="*/ 3749 h 1764456"/>
              <a:gd name="connsiteX0" fmla="*/ 3745149 w 5739319"/>
              <a:gd name="connsiteY0" fmla="*/ 3749 h 1764456"/>
              <a:gd name="connsiteX1" fmla="*/ 9728 w 5739319"/>
              <a:gd name="connsiteY1" fmla="*/ 32932 h 1764456"/>
              <a:gd name="connsiteX2" fmla="*/ 0 w 5739319"/>
              <a:gd name="connsiteY2" fmla="*/ 1248890 h 1764456"/>
              <a:gd name="connsiteX3" fmla="*/ 3667328 w 5739319"/>
              <a:gd name="connsiteY3" fmla="*/ 1229434 h 1764456"/>
              <a:gd name="connsiteX4" fmla="*/ 3715966 w 5739319"/>
              <a:gd name="connsiteY4" fmla="*/ 1764456 h 1764456"/>
              <a:gd name="connsiteX5" fmla="*/ 5739319 w 5739319"/>
              <a:gd name="connsiteY5" fmla="*/ 1735273 h 1764456"/>
              <a:gd name="connsiteX6" fmla="*/ 5654001 w 5739319"/>
              <a:gd name="connsiteY6" fmla="*/ 602507 h 1764456"/>
              <a:gd name="connsiteX7" fmla="*/ 3848201 w 5739319"/>
              <a:gd name="connsiteY7" fmla="*/ 602304 h 1764456"/>
              <a:gd name="connsiteX8" fmla="*/ 3818917 w 5739319"/>
              <a:gd name="connsiteY8" fmla="*/ 0 h 1764456"/>
              <a:gd name="connsiteX9" fmla="*/ 3745149 w 5739319"/>
              <a:gd name="connsiteY9" fmla="*/ 3749 h 1764456"/>
              <a:gd name="connsiteX0" fmla="*/ 3745149 w 5654001"/>
              <a:gd name="connsiteY0" fmla="*/ 3749 h 1764456"/>
              <a:gd name="connsiteX1" fmla="*/ 9728 w 5654001"/>
              <a:gd name="connsiteY1" fmla="*/ 32932 h 1764456"/>
              <a:gd name="connsiteX2" fmla="*/ 0 w 5654001"/>
              <a:gd name="connsiteY2" fmla="*/ 1248890 h 1764456"/>
              <a:gd name="connsiteX3" fmla="*/ 3667328 w 5654001"/>
              <a:gd name="connsiteY3" fmla="*/ 1229434 h 1764456"/>
              <a:gd name="connsiteX4" fmla="*/ 3715966 w 5654001"/>
              <a:gd name="connsiteY4" fmla="*/ 1764456 h 1764456"/>
              <a:gd name="connsiteX5" fmla="*/ 5648831 w 5654001"/>
              <a:gd name="connsiteY5" fmla="*/ 1620973 h 1764456"/>
              <a:gd name="connsiteX6" fmla="*/ 5654001 w 5654001"/>
              <a:gd name="connsiteY6" fmla="*/ 602507 h 1764456"/>
              <a:gd name="connsiteX7" fmla="*/ 3848201 w 5654001"/>
              <a:gd name="connsiteY7" fmla="*/ 602304 h 1764456"/>
              <a:gd name="connsiteX8" fmla="*/ 3818917 w 5654001"/>
              <a:gd name="connsiteY8" fmla="*/ 0 h 1764456"/>
              <a:gd name="connsiteX9" fmla="*/ 3745149 w 5654001"/>
              <a:gd name="connsiteY9" fmla="*/ 3749 h 1764456"/>
              <a:gd name="connsiteX0" fmla="*/ 3745149 w 5654001"/>
              <a:gd name="connsiteY0" fmla="*/ 3749 h 1620973"/>
              <a:gd name="connsiteX1" fmla="*/ 9728 w 5654001"/>
              <a:gd name="connsiteY1" fmla="*/ 32932 h 1620973"/>
              <a:gd name="connsiteX2" fmla="*/ 0 w 5654001"/>
              <a:gd name="connsiteY2" fmla="*/ 1248890 h 1620973"/>
              <a:gd name="connsiteX3" fmla="*/ 3667328 w 5654001"/>
              <a:gd name="connsiteY3" fmla="*/ 1229434 h 1620973"/>
              <a:gd name="connsiteX4" fmla="*/ 3682629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248890 h 1620973"/>
              <a:gd name="connsiteX3" fmla="*/ 3686378 w 5654001"/>
              <a:gd name="connsiteY3" fmla="*/ 1219909 h 1620973"/>
              <a:gd name="connsiteX4" fmla="*/ 3682629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248890 h 1620973"/>
              <a:gd name="connsiteX3" fmla="*/ 3800678 w 5654001"/>
              <a:gd name="connsiteY3" fmla="*/ 1210384 h 1620973"/>
              <a:gd name="connsiteX4" fmla="*/ 3682629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248890 h 1620973"/>
              <a:gd name="connsiteX3" fmla="*/ 3800678 w 5654001"/>
              <a:gd name="connsiteY3" fmla="*/ 1210384 h 1620973"/>
              <a:gd name="connsiteX4" fmla="*/ 3806454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196503 h 1620973"/>
              <a:gd name="connsiteX3" fmla="*/ 3800678 w 5654001"/>
              <a:gd name="connsiteY3" fmla="*/ 1210384 h 1620973"/>
              <a:gd name="connsiteX4" fmla="*/ 3806454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196503 h 1620973"/>
              <a:gd name="connsiteX3" fmla="*/ 3805440 w 5654001"/>
              <a:gd name="connsiteY3" fmla="*/ 1181809 h 1620973"/>
              <a:gd name="connsiteX4" fmla="*/ 3806454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4001" h="1620973">
                <a:moveTo>
                  <a:pt x="3745149" y="3749"/>
                </a:moveTo>
                <a:lnTo>
                  <a:pt x="9728" y="32932"/>
                </a:lnTo>
                <a:cubicBezTo>
                  <a:pt x="6485" y="438251"/>
                  <a:pt x="3243" y="791184"/>
                  <a:pt x="0" y="1196503"/>
                </a:cubicBezTo>
                <a:lnTo>
                  <a:pt x="3805440" y="1181809"/>
                </a:lnTo>
                <a:cubicBezTo>
                  <a:pt x="3804190" y="1312525"/>
                  <a:pt x="3807704" y="1481340"/>
                  <a:pt x="3806454" y="1612056"/>
                </a:cubicBezTo>
                <a:lnTo>
                  <a:pt x="5648831" y="1620973"/>
                </a:lnTo>
                <a:cubicBezTo>
                  <a:pt x="5650554" y="1281484"/>
                  <a:pt x="5652278" y="941996"/>
                  <a:pt x="5654001" y="602507"/>
                </a:cubicBezTo>
                <a:lnTo>
                  <a:pt x="3848201" y="602304"/>
                </a:lnTo>
                <a:lnTo>
                  <a:pt x="3818917" y="0"/>
                </a:lnTo>
                <a:lnTo>
                  <a:pt x="3745149" y="3749"/>
                </a:lnTo>
                <a:close/>
              </a:path>
            </a:pathLst>
          </a:custGeom>
          <a:solidFill>
            <a:schemeClr val="bg2">
              <a:alpha val="30000"/>
            </a:schemeClr>
          </a:solid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22823" y="1918231"/>
            <a:ext cx="3424335" cy="400110"/>
          </a:xfrm>
          <a:prstGeom prst="rect">
            <a:avLst/>
          </a:prstGeom>
          <a:solidFill>
            <a:schemeClr val="tx2">
              <a:lumMod val="20000"/>
              <a:lumOff val="80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Construction Management</a:t>
            </a:r>
            <a:endParaRPr lang="en-US" dirty="0">
              <a:latin typeface="Proxima Nova Cond" panose="02000506030000020004" pitchFamily="50" charset="0"/>
            </a:endParaRPr>
          </a:p>
        </p:txBody>
      </p:sp>
    </p:spTree>
    <p:extLst>
      <p:ext uri="{BB962C8B-B14F-4D97-AF65-F5344CB8AC3E}">
        <p14:creationId xmlns:p14="http://schemas.microsoft.com/office/powerpoint/2010/main" val="42545868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Suite of Precalculus Courses</a:t>
            </a:r>
          </a:p>
        </p:txBody>
      </p:sp>
      <p:sp>
        <p:nvSpPr>
          <p:cNvPr id="3" name="Text Placeholder 2"/>
          <p:cNvSpPr>
            <a:spLocks noGrp="1"/>
          </p:cNvSpPr>
          <p:nvPr>
            <p:ph type="body" sz="quarter" idx="10"/>
          </p:nvPr>
        </p:nvSpPr>
        <p:spPr>
          <a:xfrm>
            <a:off x="628074" y="5695277"/>
            <a:ext cx="12561453" cy="1046440"/>
          </a:xfrm>
        </p:spPr>
        <p:txBody>
          <a:bodyPr/>
          <a:lstStyle/>
          <a:p>
            <a:pPr>
              <a:lnSpc>
                <a:spcPct val="100000"/>
              </a:lnSpc>
            </a:pPr>
            <a:r>
              <a:rPr lang="en-US" sz="2800" dirty="0" smtClean="0">
                <a:latin typeface="Proxima Nova Cond" panose="02000506030000020004" pitchFamily="50" charset="0"/>
              </a:rPr>
              <a:t>Degree programs on campus that do not require Calculus can choose the Precalculus courses their students need</a:t>
            </a:r>
          </a:p>
        </p:txBody>
      </p:sp>
      <p:grpSp>
        <p:nvGrpSpPr>
          <p:cNvPr id="5" name="Group 4"/>
          <p:cNvGrpSpPr/>
          <p:nvPr/>
        </p:nvGrpSpPr>
        <p:grpSpPr>
          <a:xfrm>
            <a:off x="5215121" y="2646160"/>
            <a:ext cx="7036461" cy="1549099"/>
            <a:chOff x="1267784" y="2072991"/>
            <a:chExt cx="11004578" cy="2554391"/>
          </a:xfrm>
        </p:grpSpPr>
        <p:sp>
          <p:nvSpPr>
            <p:cNvPr id="7" name="Right Arrow 6"/>
            <p:cNvSpPr/>
            <p:nvPr/>
          </p:nvSpPr>
          <p:spPr>
            <a:xfrm>
              <a:off x="3482492" y="3137458"/>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9" name="Right Arrow 8"/>
            <p:cNvSpPr/>
            <p:nvPr/>
          </p:nvSpPr>
          <p:spPr>
            <a:xfrm rot="20092851">
              <a:off x="6505912" y="264162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0" name="Right Arrow 9"/>
            <p:cNvSpPr/>
            <p:nvPr/>
          </p:nvSpPr>
          <p:spPr>
            <a:xfrm rot="1642697">
              <a:off x="6502291" y="348313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3" name="Right Arrow 12"/>
            <p:cNvSpPr/>
            <p:nvPr/>
          </p:nvSpPr>
          <p:spPr>
            <a:xfrm>
              <a:off x="9486824" y="3828806"/>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844" y="3514860"/>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18" y="349673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78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31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8844" y="207299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 name="Freeform 3"/>
          <p:cNvSpPr/>
          <p:nvPr/>
        </p:nvSpPr>
        <p:spPr>
          <a:xfrm flipV="1">
            <a:off x="4951377" y="2411524"/>
            <a:ext cx="5654001" cy="1620973"/>
          </a:xfrm>
          <a:custGeom>
            <a:avLst/>
            <a:gdLst>
              <a:gd name="connsiteX0" fmla="*/ 3589507 w 5758775"/>
              <a:gd name="connsiteY0" fmla="*/ 0 h 1760707"/>
              <a:gd name="connsiteX1" fmla="*/ 9728 w 5758775"/>
              <a:gd name="connsiteY1" fmla="*/ 29183 h 1760707"/>
              <a:gd name="connsiteX2" fmla="*/ 0 w 5758775"/>
              <a:gd name="connsiteY2" fmla="*/ 1245141 h 1760707"/>
              <a:gd name="connsiteX3" fmla="*/ 3667328 w 5758775"/>
              <a:gd name="connsiteY3" fmla="*/ 1225685 h 1760707"/>
              <a:gd name="connsiteX4" fmla="*/ 3715966 w 5758775"/>
              <a:gd name="connsiteY4" fmla="*/ 1760707 h 1760707"/>
              <a:gd name="connsiteX5" fmla="*/ 5739319 w 5758775"/>
              <a:gd name="connsiteY5" fmla="*/ 1731524 h 1760707"/>
              <a:gd name="connsiteX6" fmla="*/ 5758775 w 5758775"/>
              <a:gd name="connsiteY6" fmla="*/ 622570 h 1760707"/>
              <a:gd name="connsiteX7" fmla="*/ 3891064 w 5758775"/>
              <a:gd name="connsiteY7" fmla="*/ 612843 h 1760707"/>
              <a:gd name="connsiteX8" fmla="*/ 3628417 w 5758775"/>
              <a:gd name="connsiteY8" fmla="*/ 48639 h 1760707"/>
              <a:gd name="connsiteX9" fmla="*/ 3589507 w 5758775"/>
              <a:gd name="connsiteY9" fmla="*/ 0 h 1760707"/>
              <a:gd name="connsiteX0" fmla="*/ 3745149 w 5758775"/>
              <a:gd name="connsiteY0" fmla="*/ 0 h 1760707"/>
              <a:gd name="connsiteX1" fmla="*/ 9728 w 5758775"/>
              <a:gd name="connsiteY1" fmla="*/ 29183 h 1760707"/>
              <a:gd name="connsiteX2" fmla="*/ 0 w 5758775"/>
              <a:gd name="connsiteY2" fmla="*/ 1245141 h 1760707"/>
              <a:gd name="connsiteX3" fmla="*/ 3667328 w 5758775"/>
              <a:gd name="connsiteY3" fmla="*/ 1225685 h 1760707"/>
              <a:gd name="connsiteX4" fmla="*/ 3715966 w 5758775"/>
              <a:gd name="connsiteY4" fmla="*/ 1760707 h 1760707"/>
              <a:gd name="connsiteX5" fmla="*/ 5739319 w 5758775"/>
              <a:gd name="connsiteY5" fmla="*/ 1731524 h 1760707"/>
              <a:gd name="connsiteX6" fmla="*/ 5758775 w 5758775"/>
              <a:gd name="connsiteY6" fmla="*/ 622570 h 1760707"/>
              <a:gd name="connsiteX7" fmla="*/ 3891064 w 5758775"/>
              <a:gd name="connsiteY7" fmla="*/ 612843 h 1760707"/>
              <a:gd name="connsiteX8" fmla="*/ 3628417 w 5758775"/>
              <a:gd name="connsiteY8" fmla="*/ 48639 h 1760707"/>
              <a:gd name="connsiteX9" fmla="*/ 3745149 w 5758775"/>
              <a:gd name="connsiteY9" fmla="*/ 0 h 1760707"/>
              <a:gd name="connsiteX0" fmla="*/ 3745149 w 5758775"/>
              <a:gd name="connsiteY0" fmla="*/ 3749 h 1764456"/>
              <a:gd name="connsiteX1" fmla="*/ 9728 w 5758775"/>
              <a:gd name="connsiteY1" fmla="*/ 32932 h 1764456"/>
              <a:gd name="connsiteX2" fmla="*/ 0 w 5758775"/>
              <a:gd name="connsiteY2" fmla="*/ 1248890 h 1764456"/>
              <a:gd name="connsiteX3" fmla="*/ 3667328 w 5758775"/>
              <a:gd name="connsiteY3" fmla="*/ 1229434 h 1764456"/>
              <a:gd name="connsiteX4" fmla="*/ 3715966 w 5758775"/>
              <a:gd name="connsiteY4" fmla="*/ 1764456 h 1764456"/>
              <a:gd name="connsiteX5" fmla="*/ 5739319 w 5758775"/>
              <a:gd name="connsiteY5" fmla="*/ 1735273 h 1764456"/>
              <a:gd name="connsiteX6" fmla="*/ 5758775 w 5758775"/>
              <a:gd name="connsiteY6" fmla="*/ 626319 h 1764456"/>
              <a:gd name="connsiteX7" fmla="*/ 3891064 w 5758775"/>
              <a:gd name="connsiteY7" fmla="*/ 616592 h 1764456"/>
              <a:gd name="connsiteX8" fmla="*/ 3818917 w 5758775"/>
              <a:gd name="connsiteY8" fmla="*/ 0 h 1764456"/>
              <a:gd name="connsiteX9" fmla="*/ 3745149 w 5758775"/>
              <a:gd name="connsiteY9" fmla="*/ 3749 h 1764456"/>
              <a:gd name="connsiteX0" fmla="*/ 3745149 w 5758775"/>
              <a:gd name="connsiteY0" fmla="*/ 3749 h 1764456"/>
              <a:gd name="connsiteX1" fmla="*/ 9728 w 5758775"/>
              <a:gd name="connsiteY1" fmla="*/ 32932 h 1764456"/>
              <a:gd name="connsiteX2" fmla="*/ 0 w 5758775"/>
              <a:gd name="connsiteY2" fmla="*/ 1248890 h 1764456"/>
              <a:gd name="connsiteX3" fmla="*/ 3667328 w 5758775"/>
              <a:gd name="connsiteY3" fmla="*/ 1229434 h 1764456"/>
              <a:gd name="connsiteX4" fmla="*/ 3715966 w 5758775"/>
              <a:gd name="connsiteY4" fmla="*/ 1764456 h 1764456"/>
              <a:gd name="connsiteX5" fmla="*/ 5739319 w 5758775"/>
              <a:gd name="connsiteY5" fmla="*/ 1735273 h 1764456"/>
              <a:gd name="connsiteX6" fmla="*/ 5758775 w 5758775"/>
              <a:gd name="connsiteY6" fmla="*/ 626319 h 1764456"/>
              <a:gd name="connsiteX7" fmla="*/ 3848201 w 5758775"/>
              <a:gd name="connsiteY7" fmla="*/ 602304 h 1764456"/>
              <a:gd name="connsiteX8" fmla="*/ 3818917 w 5758775"/>
              <a:gd name="connsiteY8" fmla="*/ 0 h 1764456"/>
              <a:gd name="connsiteX9" fmla="*/ 3745149 w 5758775"/>
              <a:gd name="connsiteY9" fmla="*/ 3749 h 1764456"/>
              <a:gd name="connsiteX0" fmla="*/ 3745149 w 5744488"/>
              <a:gd name="connsiteY0" fmla="*/ 3749 h 1764456"/>
              <a:gd name="connsiteX1" fmla="*/ 9728 w 5744488"/>
              <a:gd name="connsiteY1" fmla="*/ 32932 h 1764456"/>
              <a:gd name="connsiteX2" fmla="*/ 0 w 5744488"/>
              <a:gd name="connsiteY2" fmla="*/ 1248890 h 1764456"/>
              <a:gd name="connsiteX3" fmla="*/ 3667328 w 5744488"/>
              <a:gd name="connsiteY3" fmla="*/ 1229434 h 1764456"/>
              <a:gd name="connsiteX4" fmla="*/ 3715966 w 5744488"/>
              <a:gd name="connsiteY4" fmla="*/ 1764456 h 1764456"/>
              <a:gd name="connsiteX5" fmla="*/ 5739319 w 5744488"/>
              <a:gd name="connsiteY5" fmla="*/ 1735273 h 1764456"/>
              <a:gd name="connsiteX6" fmla="*/ 5744488 w 5744488"/>
              <a:gd name="connsiteY6" fmla="*/ 602507 h 1764456"/>
              <a:gd name="connsiteX7" fmla="*/ 3848201 w 5744488"/>
              <a:gd name="connsiteY7" fmla="*/ 602304 h 1764456"/>
              <a:gd name="connsiteX8" fmla="*/ 3818917 w 5744488"/>
              <a:gd name="connsiteY8" fmla="*/ 0 h 1764456"/>
              <a:gd name="connsiteX9" fmla="*/ 3745149 w 5744488"/>
              <a:gd name="connsiteY9" fmla="*/ 3749 h 1764456"/>
              <a:gd name="connsiteX0" fmla="*/ 3745149 w 5739319"/>
              <a:gd name="connsiteY0" fmla="*/ 3749 h 1764456"/>
              <a:gd name="connsiteX1" fmla="*/ 9728 w 5739319"/>
              <a:gd name="connsiteY1" fmla="*/ 32932 h 1764456"/>
              <a:gd name="connsiteX2" fmla="*/ 0 w 5739319"/>
              <a:gd name="connsiteY2" fmla="*/ 1248890 h 1764456"/>
              <a:gd name="connsiteX3" fmla="*/ 3667328 w 5739319"/>
              <a:gd name="connsiteY3" fmla="*/ 1229434 h 1764456"/>
              <a:gd name="connsiteX4" fmla="*/ 3715966 w 5739319"/>
              <a:gd name="connsiteY4" fmla="*/ 1764456 h 1764456"/>
              <a:gd name="connsiteX5" fmla="*/ 5739319 w 5739319"/>
              <a:gd name="connsiteY5" fmla="*/ 1735273 h 1764456"/>
              <a:gd name="connsiteX6" fmla="*/ 5654001 w 5739319"/>
              <a:gd name="connsiteY6" fmla="*/ 602507 h 1764456"/>
              <a:gd name="connsiteX7" fmla="*/ 3848201 w 5739319"/>
              <a:gd name="connsiteY7" fmla="*/ 602304 h 1764456"/>
              <a:gd name="connsiteX8" fmla="*/ 3818917 w 5739319"/>
              <a:gd name="connsiteY8" fmla="*/ 0 h 1764456"/>
              <a:gd name="connsiteX9" fmla="*/ 3745149 w 5739319"/>
              <a:gd name="connsiteY9" fmla="*/ 3749 h 1764456"/>
              <a:gd name="connsiteX0" fmla="*/ 3745149 w 5654001"/>
              <a:gd name="connsiteY0" fmla="*/ 3749 h 1764456"/>
              <a:gd name="connsiteX1" fmla="*/ 9728 w 5654001"/>
              <a:gd name="connsiteY1" fmla="*/ 32932 h 1764456"/>
              <a:gd name="connsiteX2" fmla="*/ 0 w 5654001"/>
              <a:gd name="connsiteY2" fmla="*/ 1248890 h 1764456"/>
              <a:gd name="connsiteX3" fmla="*/ 3667328 w 5654001"/>
              <a:gd name="connsiteY3" fmla="*/ 1229434 h 1764456"/>
              <a:gd name="connsiteX4" fmla="*/ 3715966 w 5654001"/>
              <a:gd name="connsiteY4" fmla="*/ 1764456 h 1764456"/>
              <a:gd name="connsiteX5" fmla="*/ 5648831 w 5654001"/>
              <a:gd name="connsiteY5" fmla="*/ 1620973 h 1764456"/>
              <a:gd name="connsiteX6" fmla="*/ 5654001 w 5654001"/>
              <a:gd name="connsiteY6" fmla="*/ 602507 h 1764456"/>
              <a:gd name="connsiteX7" fmla="*/ 3848201 w 5654001"/>
              <a:gd name="connsiteY7" fmla="*/ 602304 h 1764456"/>
              <a:gd name="connsiteX8" fmla="*/ 3818917 w 5654001"/>
              <a:gd name="connsiteY8" fmla="*/ 0 h 1764456"/>
              <a:gd name="connsiteX9" fmla="*/ 3745149 w 5654001"/>
              <a:gd name="connsiteY9" fmla="*/ 3749 h 1764456"/>
              <a:gd name="connsiteX0" fmla="*/ 3745149 w 5654001"/>
              <a:gd name="connsiteY0" fmla="*/ 3749 h 1620973"/>
              <a:gd name="connsiteX1" fmla="*/ 9728 w 5654001"/>
              <a:gd name="connsiteY1" fmla="*/ 32932 h 1620973"/>
              <a:gd name="connsiteX2" fmla="*/ 0 w 5654001"/>
              <a:gd name="connsiteY2" fmla="*/ 1248890 h 1620973"/>
              <a:gd name="connsiteX3" fmla="*/ 3667328 w 5654001"/>
              <a:gd name="connsiteY3" fmla="*/ 1229434 h 1620973"/>
              <a:gd name="connsiteX4" fmla="*/ 3682629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248890 h 1620973"/>
              <a:gd name="connsiteX3" fmla="*/ 3686378 w 5654001"/>
              <a:gd name="connsiteY3" fmla="*/ 1219909 h 1620973"/>
              <a:gd name="connsiteX4" fmla="*/ 3682629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248890 h 1620973"/>
              <a:gd name="connsiteX3" fmla="*/ 3800678 w 5654001"/>
              <a:gd name="connsiteY3" fmla="*/ 1210384 h 1620973"/>
              <a:gd name="connsiteX4" fmla="*/ 3682629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248890 h 1620973"/>
              <a:gd name="connsiteX3" fmla="*/ 3800678 w 5654001"/>
              <a:gd name="connsiteY3" fmla="*/ 1210384 h 1620973"/>
              <a:gd name="connsiteX4" fmla="*/ 3806454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196503 h 1620973"/>
              <a:gd name="connsiteX3" fmla="*/ 3800678 w 5654001"/>
              <a:gd name="connsiteY3" fmla="*/ 1210384 h 1620973"/>
              <a:gd name="connsiteX4" fmla="*/ 3806454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196503 h 1620973"/>
              <a:gd name="connsiteX3" fmla="*/ 3805440 w 5654001"/>
              <a:gd name="connsiteY3" fmla="*/ 1181809 h 1620973"/>
              <a:gd name="connsiteX4" fmla="*/ 3806454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4001" h="1620973">
                <a:moveTo>
                  <a:pt x="3745149" y="3749"/>
                </a:moveTo>
                <a:lnTo>
                  <a:pt x="9728" y="32932"/>
                </a:lnTo>
                <a:cubicBezTo>
                  <a:pt x="6485" y="438251"/>
                  <a:pt x="3243" y="791184"/>
                  <a:pt x="0" y="1196503"/>
                </a:cubicBezTo>
                <a:lnTo>
                  <a:pt x="3805440" y="1181809"/>
                </a:lnTo>
                <a:cubicBezTo>
                  <a:pt x="3804190" y="1312525"/>
                  <a:pt x="3807704" y="1481340"/>
                  <a:pt x="3806454" y="1612056"/>
                </a:cubicBezTo>
                <a:lnTo>
                  <a:pt x="5648831" y="1620973"/>
                </a:lnTo>
                <a:cubicBezTo>
                  <a:pt x="5650554" y="1281484"/>
                  <a:pt x="5652278" y="941996"/>
                  <a:pt x="5654001" y="602507"/>
                </a:cubicBezTo>
                <a:lnTo>
                  <a:pt x="3848201" y="602304"/>
                </a:lnTo>
                <a:lnTo>
                  <a:pt x="3818917" y="0"/>
                </a:lnTo>
                <a:lnTo>
                  <a:pt x="3745149" y="3749"/>
                </a:lnTo>
                <a:close/>
              </a:path>
            </a:pathLst>
          </a:custGeom>
          <a:solidFill>
            <a:schemeClr val="bg2">
              <a:alpha val="30000"/>
            </a:schemeClr>
          </a:solid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22823" y="1918231"/>
            <a:ext cx="3424335" cy="400110"/>
          </a:xfrm>
          <a:prstGeom prst="rect">
            <a:avLst/>
          </a:prstGeom>
          <a:solidFill>
            <a:schemeClr val="bg1">
              <a:lumMod val="95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Construction Management</a:t>
            </a:r>
            <a:endParaRPr lang="en-US" dirty="0">
              <a:latin typeface="Proxima Nova Cond" panose="02000506030000020004" pitchFamily="50" charset="0"/>
            </a:endParaRPr>
          </a:p>
        </p:txBody>
      </p:sp>
      <p:sp>
        <p:nvSpPr>
          <p:cNvPr id="20" name="TextBox 19"/>
          <p:cNvSpPr txBox="1"/>
          <p:nvPr/>
        </p:nvSpPr>
        <p:spPr>
          <a:xfrm>
            <a:off x="722823" y="2593035"/>
            <a:ext cx="3424335" cy="400110"/>
          </a:xfrm>
          <a:prstGeom prst="rect">
            <a:avLst/>
          </a:prstGeom>
          <a:solidFill>
            <a:schemeClr val="tx2">
              <a:lumMod val="20000"/>
              <a:lumOff val="80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Psychology</a:t>
            </a:r>
            <a:endParaRPr lang="en-US" dirty="0">
              <a:latin typeface="Proxima Nova Cond" panose="02000506030000020004" pitchFamily="50" charset="0"/>
            </a:endParaRPr>
          </a:p>
        </p:txBody>
      </p:sp>
    </p:spTree>
    <p:extLst>
      <p:ext uri="{BB962C8B-B14F-4D97-AF65-F5344CB8AC3E}">
        <p14:creationId xmlns:p14="http://schemas.microsoft.com/office/powerpoint/2010/main" val="26552882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Suite of Precalculus Courses</a:t>
            </a:r>
          </a:p>
        </p:txBody>
      </p:sp>
      <p:sp>
        <p:nvSpPr>
          <p:cNvPr id="3" name="Text Placeholder 2"/>
          <p:cNvSpPr>
            <a:spLocks noGrp="1"/>
          </p:cNvSpPr>
          <p:nvPr>
            <p:ph type="body" sz="quarter" idx="10"/>
          </p:nvPr>
        </p:nvSpPr>
        <p:spPr>
          <a:xfrm>
            <a:off x="628074" y="5695277"/>
            <a:ext cx="12561453" cy="1046440"/>
          </a:xfrm>
        </p:spPr>
        <p:txBody>
          <a:bodyPr/>
          <a:lstStyle/>
          <a:p>
            <a:pPr>
              <a:lnSpc>
                <a:spcPct val="100000"/>
              </a:lnSpc>
            </a:pPr>
            <a:r>
              <a:rPr lang="en-US" sz="2800" dirty="0" smtClean="0">
                <a:latin typeface="Proxima Nova Cond" panose="02000506030000020004" pitchFamily="50" charset="0"/>
              </a:rPr>
              <a:t>Degree programs on campus that do not require Calculus can choose the Precalculus courses their students need</a:t>
            </a:r>
          </a:p>
        </p:txBody>
      </p:sp>
      <p:grpSp>
        <p:nvGrpSpPr>
          <p:cNvPr id="5" name="Group 4"/>
          <p:cNvGrpSpPr/>
          <p:nvPr/>
        </p:nvGrpSpPr>
        <p:grpSpPr>
          <a:xfrm>
            <a:off x="5215121" y="2646160"/>
            <a:ext cx="7036461" cy="1549099"/>
            <a:chOff x="1267784" y="2072991"/>
            <a:chExt cx="11004578" cy="2554391"/>
          </a:xfrm>
        </p:grpSpPr>
        <p:sp>
          <p:nvSpPr>
            <p:cNvPr id="7" name="Right Arrow 6"/>
            <p:cNvSpPr/>
            <p:nvPr/>
          </p:nvSpPr>
          <p:spPr>
            <a:xfrm>
              <a:off x="3482492" y="3137458"/>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9" name="Right Arrow 8"/>
            <p:cNvSpPr/>
            <p:nvPr/>
          </p:nvSpPr>
          <p:spPr>
            <a:xfrm rot="20092851">
              <a:off x="6505912" y="264162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0" name="Right Arrow 9"/>
            <p:cNvSpPr/>
            <p:nvPr/>
          </p:nvSpPr>
          <p:spPr>
            <a:xfrm rot="1642697">
              <a:off x="6502291" y="348313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3" name="Right Arrow 12"/>
            <p:cNvSpPr/>
            <p:nvPr/>
          </p:nvSpPr>
          <p:spPr>
            <a:xfrm>
              <a:off x="9486824" y="3828806"/>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844" y="3514860"/>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18" y="349673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78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31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8844" y="207299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 name="Freeform 3"/>
          <p:cNvSpPr/>
          <p:nvPr/>
        </p:nvSpPr>
        <p:spPr>
          <a:xfrm>
            <a:off x="4951377" y="2816010"/>
            <a:ext cx="7589805" cy="1650156"/>
          </a:xfrm>
          <a:custGeom>
            <a:avLst/>
            <a:gdLst>
              <a:gd name="connsiteX0" fmla="*/ 3589507 w 5758775"/>
              <a:gd name="connsiteY0" fmla="*/ 0 h 1760707"/>
              <a:gd name="connsiteX1" fmla="*/ 9728 w 5758775"/>
              <a:gd name="connsiteY1" fmla="*/ 29183 h 1760707"/>
              <a:gd name="connsiteX2" fmla="*/ 0 w 5758775"/>
              <a:gd name="connsiteY2" fmla="*/ 1245141 h 1760707"/>
              <a:gd name="connsiteX3" fmla="*/ 3667328 w 5758775"/>
              <a:gd name="connsiteY3" fmla="*/ 1225685 h 1760707"/>
              <a:gd name="connsiteX4" fmla="*/ 3715966 w 5758775"/>
              <a:gd name="connsiteY4" fmla="*/ 1760707 h 1760707"/>
              <a:gd name="connsiteX5" fmla="*/ 5739319 w 5758775"/>
              <a:gd name="connsiteY5" fmla="*/ 1731524 h 1760707"/>
              <a:gd name="connsiteX6" fmla="*/ 5758775 w 5758775"/>
              <a:gd name="connsiteY6" fmla="*/ 622570 h 1760707"/>
              <a:gd name="connsiteX7" fmla="*/ 3891064 w 5758775"/>
              <a:gd name="connsiteY7" fmla="*/ 612843 h 1760707"/>
              <a:gd name="connsiteX8" fmla="*/ 3628417 w 5758775"/>
              <a:gd name="connsiteY8" fmla="*/ 48639 h 1760707"/>
              <a:gd name="connsiteX9" fmla="*/ 3589507 w 5758775"/>
              <a:gd name="connsiteY9" fmla="*/ 0 h 1760707"/>
              <a:gd name="connsiteX0" fmla="*/ 3745149 w 5758775"/>
              <a:gd name="connsiteY0" fmla="*/ 0 h 1760707"/>
              <a:gd name="connsiteX1" fmla="*/ 9728 w 5758775"/>
              <a:gd name="connsiteY1" fmla="*/ 29183 h 1760707"/>
              <a:gd name="connsiteX2" fmla="*/ 0 w 5758775"/>
              <a:gd name="connsiteY2" fmla="*/ 1245141 h 1760707"/>
              <a:gd name="connsiteX3" fmla="*/ 3667328 w 5758775"/>
              <a:gd name="connsiteY3" fmla="*/ 1225685 h 1760707"/>
              <a:gd name="connsiteX4" fmla="*/ 3715966 w 5758775"/>
              <a:gd name="connsiteY4" fmla="*/ 1760707 h 1760707"/>
              <a:gd name="connsiteX5" fmla="*/ 5739319 w 5758775"/>
              <a:gd name="connsiteY5" fmla="*/ 1731524 h 1760707"/>
              <a:gd name="connsiteX6" fmla="*/ 5758775 w 5758775"/>
              <a:gd name="connsiteY6" fmla="*/ 622570 h 1760707"/>
              <a:gd name="connsiteX7" fmla="*/ 3891064 w 5758775"/>
              <a:gd name="connsiteY7" fmla="*/ 612843 h 1760707"/>
              <a:gd name="connsiteX8" fmla="*/ 3628417 w 5758775"/>
              <a:gd name="connsiteY8" fmla="*/ 48639 h 1760707"/>
              <a:gd name="connsiteX9" fmla="*/ 3745149 w 5758775"/>
              <a:gd name="connsiteY9" fmla="*/ 0 h 1760707"/>
              <a:gd name="connsiteX0" fmla="*/ 3745149 w 5758775"/>
              <a:gd name="connsiteY0" fmla="*/ 3749 h 1764456"/>
              <a:gd name="connsiteX1" fmla="*/ 9728 w 5758775"/>
              <a:gd name="connsiteY1" fmla="*/ 32932 h 1764456"/>
              <a:gd name="connsiteX2" fmla="*/ 0 w 5758775"/>
              <a:gd name="connsiteY2" fmla="*/ 1248890 h 1764456"/>
              <a:gd name="connsiteX3" fmla="*/ 3667328 w 5758775"/>
              <a:gd name="connsiteY3" fmla="*/ 1229434 h 1764456"/>
              <a:gd name="connsiteX4" fmla="*/ 3715966 w 5758775"/>
              <a:gd name="connsiteY4" fmla="*/ 1764456 h 1764456"/>
              <a:gd name="connsiteX5" fmla="*/ 5739319 w 5758775"/>
              <a:gd name="connsiteY5" fmla="*/ 1735273 h 1764456"/>
              <a:gd name="connsiteX6" fmla="*/ 5758775 w 5758775"/>
              <a:gd name="connsiteY6" fmla="*/ 626319 h 1764456"/>
              <a:gd name="connsiteX7" fmla="*/ 3891064 w 5758775"/>
              <a:gd name="connsiteY7" fmla="*/ 616592 h 1764456"/>
              <a:gd name="connsiteX8" fmla="*/ 3818917 w 5758775"/>
              <a:gd name="connsiteY8" fmla="*/ 0 h 1764456"/>
              <a:gd name="connsiteX9" fmla="*/ 3745149 w 5758775"/>
              <a:gd name="connsiteY9" fmla="*/ 3749 h 1764456"/>
              <a:gd name="connsiteX0" fmla="*/ 3745149 w 5758775"/>
              <a:gd name="connsiteY0" fmla="*/ 3749 h 1764456"/>
              <a:gd name="connsiteX1" fmla="*/ 9728 w 5758775"/>
              <a:gd name="connsiteY1" fmla="*/ 32932 h 1764456"/>
              <a:gd name="connsiteX2" fmla="*/ 0 w 5758775"/>
              <a:gd name="connsiteY2" fmla="*/ 1248890 h 1764456"/>
              <a:gd name="connsiteX3" fmla="*/ 3667328 w 5758775"/>
              <a:gd name="connsiteY3" fmla="*/ 1229434 h 1764456"/>
              <a:gd name="connsiteX4" fmla="*/ 3715966 w 5758775"/>
              <a:gd name="connsiteY4" fmla="*/ 1764456 h 1764456"/>
              <a:gd name="connsiteX5" fmla="*/ 5739319 w 5758775"/>
              <a:gd name="connsiteY5" fmla="*/ 1735273 h 1764456"/>
              <a:gd name="connsiteX6" fmla="*/ 5758775 w 5758775"/>
              <a:gd name="connsiteY6" fmla="*/ 626319 h 1764456"/>
              <a:gd name="connsiteX7" fmla="*/ 3848201 w 5758775"/>
              <a:gd name="connsiteY7" fmla="*/ 602304 h 1764456"/>
              <a:gd name="connsiteX8" fmla="*/ 3818917 w 5758775"/>
              <a:gd name="connsiteY8" fmla="*/ 0 h 1764456"/>
              <a:gd name="connsiteX9" fmla="*/ 3745149 w 5758775"/>
              <a:gd name="connsiteY9" fmla="*/ 3749 h 1764456"/>
              <a:gd name="connsiteX0" fmla="*/ 3745149 w 5744488"/>
              <a:gd name="connsiteY0" fmla="*/ 3749 h 1764456"/>
              <a:gd name="connsiteX1" fmla="*/ 9728 w 5744488"/>
              <a:gd name="connsiteY1" fmla="*/ 32932 h 1764456"/>
              <a:gd name="connsiteX2" fmla="*/ 0 w 5744488"/>
              <a:gd name="connsiteY2" fmla="*/ 1248890 h 1764456"/>
              <a:gd name="connsiteX3" fmla="*/ 3667328 w 5744488"/>
              <a:gd name="connsiteY3" fmla="*/ 1229434 h 1764456"/>
              <a:gd name="connsiteX4" fmla="*/ 3715966 w 5744488"/>
              <a:gd name="connsiteY4" fmla="*/ 1764456 h 1764456"/>
              <a:gd name="connsiteX5" fmla="*/ 5739319 w 5744488"/>
              <a:gd name="connsiteY5" fmla="*/ 1735273 h 1764456"/>
              <a:gd name="connsiteX6" fmla="*/ 5744488 w 5744488"/>
              <a:gd name="connsiteY6" fmla="*/ 602507 h 1764456"/>
              <a:gd name="connsiteX7" fmla="*/ 3848201 w 5744488"/>
              <a:gd name="connsiteY7" fmla="*/ 602304 h 1764456"/>
              <a:gd name="connsiteX8" fmla="*/ 3818917 w 5744488"/>
              <a:gd name="connsiteY8" fmla="*/ 0 h 1764456"/>
              <a:gd name="connsiteX9" fmla="*/ 3745149 w 5744488"/>
              <a:gd name="connsiteY9" fmla="*/ 3749 h 1764456"/>
              <a:gd name="connsiteX0" fmla="*/ 3745149 w 5739319"/>
              <a:gd name="connsiteY0" fmla="*/ 3749 h 1764456"/>
              <a:gd name="connsiteX1" fmla="*/ 9728 w 5739319"/>
              <a:gd name="connsiteY1" fmla="*/ 32932 h 1764456"/>
              <a:gd name="connsiteX2" fmla="*/ 0 w 5739319"/>
              <a:gd name="connsiteY2" fmla="*/ 1248890 h 1764456"/>
              <a:gd name="connsiteX3" fmla="*/ 3667328 w 5739319"/>
              <a:gd name="connsiteY3" fmla="*/ 1229434 h 1764456"/>
              <a:gd name="connsiteX4" fmla="*/ 3715966 w 5739319"/>
              <a:gd name="connsiteY4" fmla="*/ 1764456 h 1764456"/>
              <a:gd name="connsiteX5" fmla="*/ 5739319 w 5739319"/>
              <a:gd name="connsiteY5" fmla="*/ 1735273 h 1764456"/>
              <a:gd name="connsiteX6" fmla="*/ 5654001 w 5739319"/>
              <a:gd name="connsiteY6" fmla="*/ 602507 h 1764456"/>
              <a:gd name="connsiteX7" fmla="*/ 3848201 w 5739319"/>
              <a:gd name="connsiteY7" fmla="*/ 602304 h 1764456"/>
              <a:gd name="connsiteX8" fmla="*/ 3818917 w 5739319"/>
              <a:gd name="connsiteY8" fmla="*/ 0 h 1764456"/>
              <a:gd name="connsiteX9" fmla="*/ 3745149 w 5739319"/>
              <a:gd name="connsiteY9" fmla="*/ 3749 h 1764456"/>
              <a:gd name="connsiteX0" fmla="*/ 3745149 w 5654001"/>
              <a:gd name="connsiteY0" fmla="*/ 3749 h 1764456"/>
              <a:gd name="connsiteX1" fmla="*/ 9728 w 5654001"/>
              <a:gd name="connsiteY1" fmla="*/ 32932 h 1764456"/>
              <a:gd name="connsiteX2" fmla="*/ 0 w 5654001"/>
              <a:gd name="connsiteY2" fmla="*/ 1248890 h 1764456"/>
              <a:gd name="connsiteX3" fmla="*/ 3667328 w 5654001"/>
              <a:gd name="connsiteY3" fmla="*/ 1229434 h 1764456"/>
              <a:gd name="connsiteX4" fmla="*/ 3715966 w 5654001"/>
              <a:gd name="connsiteY4" fmla="*/ 1764456 h 1764456"/>
              <a:gd name="connsiteX5" fmla="*/ 5648831 w 5654001"/>
              <a:gd name="connsiteY5" fmla="*/ 1620973 h 1764456"/>
              <a:gd name="connsiteX6" fmla="*/ 5654001 w 5654001"/>
              <a:gd name="connsiteY6" fmla="*/ 602507 h 1764456"/>
              <a:gd name="connsiteX7" fmla="*/ 3848201 w 5654001"/>
              <a:gd name="connsiteY7" fmla="*/ 602304 h 1764456"/>
              <a:gd name="connsiteX8" fmla="*/ 3818917 w 5654001"/>
              <a:gd name="connsiteY8" fmla="*/ 0 h 1764456"/>
              <a:gd name="connsiteX9" fmla="*/ 3745149 w 5654001"/>
              <a:gd name="connsiteY9" fmla="*/ 3749 h 1764456"/>
              <a:gd name="connsiteX0" fmla="*/ 3745149 w 5654001"/>
              <a:gd name="connsiteY0" fmla="*/ 3749 h 1620973"/>
              <a:gd name="connsiteX1" fmla="*/ 9728 w 5654001"/>
              <a:gd name="connsiteY1" fmla="*/ 32932 h 1620973"/>
              <a:gd name="connsiteX2" fmla="*/ 0 w 5654001"/>
              <a:gd name="connsiteY2" fmla="*/ 1248890 h 1620973"/>
              <a:gd name="connsiteX3" fmla="*/ 3667328 w 5654001"/>
              <a:gd name="connsiteY3" fmla="*/ 1229434 h 1620973"/>
              <a:gd name="connsiteX4" fmla="*/ 3682629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248890 h 1620973"/>
              <a:gd name="connsiteX3" fmla="*/ 3686378 w 5654001"/>
              <a:gd name="connsiteY3" fmla="*/ 1219909 h 1620973"/>
              <a:gd name="connsiteX4" fmla="*/ 3682629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248890 h 1620973"/>
              <a:gd name="connsiteX3" fmla="*/ 3800678 w 5654001"/>
              <a:gd name="connsiteY3" fmla="*/ 1210384 h 1620973"/>
              <a:gd name="connsiteX4" fmla="*/ 3682629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248890 h 1620973"/>
              <a:gd name="connsiteX3" fmla="*/ 3800678 w 5654001"/>
              <a:gd name="connsiteY3" fmla="*/ 1210384 h 1620973"/>
              <a:gd name="connsiteX4" fmla="*/ 3806454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196503 h 1620973"/>
              <a:gd name="connsiteX3" fmla="*/ 3800678 w 5654001"/>
              <a:gd name="connsiteY3" fmla="*/ 1210384 h 1620973"/>
              <a:gd name="connsiteX4" fmla="*/ 3806454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5654001"/>
              <a:gd name="connsiteY0" fmla="*/ 3749 h 1620973"/>
              <a:gd name="connsiteX1" fmla="*/ 9728 w 5654001"/>
              <a:gd name="connsiteY1" fmla="*/ 32932 h 1620973"/>
              <a:gd name="connsiteX2" fmla="*/ 0 w 5654001"/>
              <a:gd name="connsiteY2" fmla="*/ 1196503 h 1620973"/>
              <a:gd name="connsiteX3" fmla="*/ 3805440 w 5654001"/>
              <a:gd name="connsiteY3" fmla="*/ 1181809 h 1620973"/>
              <a:gd name="connsiteX4" fmla="*/ 3806454 w 5654001"/>
              <a:gd name="connsiteY4" fmla="*/ 1612056 h 1620973"/>
              <a:gd name="connsiteX5" fmla="*/ 5648831 w 5654001"/>
              <a:gd name="connsiteY5" fmla="*/ 1620973 h 1620973"/>
              <a:gd name="connsiteX6" fmla="*/ 5654001 w 5654001"/>
              <a:gd name="connsiteY6" fmla="*/ 602507 h 1620973"/>
              <a:gd name="connsiteX7" fmla="*/ 3848201 w 5654001"/>
              <a:gd name="connsiteY7" fmla="*/ 602304 h 1620973"/>
              <a:gd name="connsiteX8" fmla="*/ 3818917 w 5654001"/>
              <a:gd name="connsiteY8" fmla="*/ 0 h 1620973"/>
              <a:gd name="connsiteX9" fmla="*/ 3745149 w 5654001"/>
              <a:gd name="connsiteY9" fmla="*/ 3749 h 1620973"/>
              <a:gd name="connsiteX0" fmla="*/ 3745149 w 7584637"/>
              <a:gd name="connsiteY0" fmla="*/ 3749 h 1650156"/>
              <a:gd name="connsiteX1" fmla="*/ 9728 w 7584637"/>
              <a:gd name="connsiteY1" fmla="*/ 32932 h 1650156"/>
              <a:gd name="connsiteX2" fmla="*/ 0 w 7584637"/>
              <a:gd name="connsiteY2" fmla="*/ 1196503 h 1650156"/>
              <a:gd name="connsiteX3" fmla="*/ 3805440 w 7584637"/>
              <a:gd name="connsiteY3" fmla="*/ 1181809 h 1650156"/>
              <a:gd name="connsiteX4" fmla="*/ 3806454 w 7584637"/>
              <a:gd name="connsiteY4" fmla="*/ 1612056 h 1650156"/>
              <a:gd name="connsiteX5" fmla="*/ 7584636 w 7584637"/>
              <a:gd name="connsiteY5" fmla="*/ 1650156 h 1650156"/>
              <a:gd name="connsiteX6" fmla="*/ 5654001 w 7584637"/>
              <a:gd name="connsiteY6" fmla="*/ 602507 h 1650156"/>
              <a:gd name="connsiteX7" fmla="*/ 3848201 w 7584637"/>
              <a:gd name="connsiteY7" fmla="*/ 602304 h 1650156"/>
              <a:gd name="connsiteX8" fmla="*/ 3818917 w 7584637"/>
              <a:gd name="connsiteY8" fmla="*/ 0 h 1650156"/>
              <a:gd name="connsiteX9" fmla="*/ 3745149 w 7584637"/>
              <a:gd name="connsiteY9" fmla="*/ 3749 h 1650156"/>
              <a:gd name="connsiteX0" fmla="*/ 3745149 w 7589805"/>
              <a:gd name="connsiteY0" fmla="*/ 3749 h 1650156"/>
              <a:gd name="connsiteX1" fmla="*/ 9728 w 7589805"/>
              <a:gd name="connsiteY1" fmla="*/ 32932 h 1650156"/>
              <a:gd name="connsiteX2" fmla="*/ 0 w 7589805"/>
              <a:gd name="connsiteY2" fmla="*/ 1196503 h 1650156"/>
              <a:gd name="connsiteX3" fmla="*/ 3805440 w 7589805"/>
              <a:gd name="connsiteY3" fmla="*/ 1181809 h 1650156"/>
              <a:gd name="connsiteX4" fmla="*/ 3806454 w 7589805"/>
              <a:gd name="connsiteY4" fmla="*/ 1612056 h 1650156"/>
              <a:gd name="connsiteX5" fmla="*/ 7584636 w 7589805"/>
              <a:gd name="connsiteY5" fmla="*/ 1650156 h 1650156"/>
              <a:gd name="connsiteX6" fmla="*/ 7589805 w 7589805"/>
              <a:gd name="connsiteY6" fmla="*/ 621962 h 1650156"/>
              <a:gd name="connsiteX7" fmla="*/ 3848201 w 7589805"/>
              <a:gd name="connsiteY7" fmla="*/ 602304 h 1650156"/>
              <a:gd name="connsiteX8" fmla="*/ 3818917 w 7589805"/>
              <a:gd name="connsiteY8" fmla="*/ 0 h 1650156"/>
              <a:gd name="connsiteX9" fmla="*/ 3745149 w 7589805"/>
              <a:gd name="connsiteY9" fmla="*/ 3749 h 165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9805" h="1650156">
                <a:moveTo>
                  <a:pt x="3745149" y="3749"/>
                </a:moveTo>
                <a:lnTo>
                  <a:pt x="9728" y="32932"/>
                </a:lnTo>
                <a:cubicBezTo>
                  <a:pt x="6485" y="438251"/>
                  <a:pt x="3243" y="791184"/>
                  <a:pt x="0" y="1196503"/>
                </a:cubicBezTo>
                <a:lnTo>
                  <a:pt x="3805440" y="1181809"/>
                </a:lnTo>
                <a:cubicBezTo>
                  <a:pt x="3804190" y="1312525"/>
                  <a:pt x="3807704" y="1481340"/>
                  <a:pt x="3806454" y="1612056"/>
                </a:cubicBezTo>
                <a:lnTo>
                  <a:pt x="7584636" y="1650156"/>
                </a:lnTo>
                <a:cubicBezTo>
                  <a:pt x="7586359" y="1310667"/>
                  <a:pt x="7588082" y="961451"/>
                  <a:pt x="7589805" y="621962"/>
                </a:cubicBezTo>
                <a:lnTo>
                  <a:pt x="3848201" y="602304"/>
                </a:lnTo>
                <a:lnTo>
                  <a:pt x="3818917" y="0"/>
                </a:lnTo>
                <a:lnTo>
                  <a:pt x="3745149" y="3749"/>
                </a:lnTo>
                <a:close/>
              </a:path>
            </a:pathLst>
          </a:custGeom>
          <a:solidFill>
            <a:schemeClr val="bg2">
              <a:alpha val="30000"/>
            </a:schemeClr>
          </a:solid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22823" y="1918231"/>
            <a:ext cx="3424335" cy="400110"/>
          </a:xfrm>
          <a:prstGeom prst="rect">
            <a:avLst/>
          </a:prstGeom>
          <a:solidFill>
            <a:schemeClr val="bg1">
              <a:lumMod val="95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Construction Management</a:t>
            </a:r>
            <a:endParaRPr lang="en-US" dirty="0">
              <a:latin typeface="Proxima Nova Cond" panose="02000506030000020004" pitchFamily="50" charset="0"/>
            </a:endParaRPr>
          </a:p>
        </p:txBody>
      </p:sp>
      <p:sp>
        <p:nvSpPr>
          <p:cNvPr id="20" name="TextBox 19"/>
          <p:cNvSpPr txBox="1"/>
          <p:nvPr/>
        </p:nvSpPr>
        <p:spPr>
          <a:xfrm>
            <a:off x="722823" y="2593035"/>
            <a:ext cx="3424335" cy="400110"/>
          </a:xfrm>
          <a:prstGeom prst="rect">
            <a:avLst/>
          </a:prstGeom>
          <a:solidFill>
            <a:schemeClr val="bg1">
              <a:lumMod val="95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Psychology</a:t>
            </a:r>
            <a:endParaRPr lang="en-US" dirty="0">
              <a:latin typeface="Proxima Nova Cond" panose="02000506030000020004" pitchFamily="50" charset="0"/>
            </a:endParaRPr>
          </a:p>
        </p:txBody>
      </p:sp>
      <p:sp>
        <p:nvSpPr>
          <p:cNvPr id="21" name="TextBox 20"/>
          <p:cNvSpPr txBox="1"/>
          <p:nvPr/>
        </p:nvSpPr>
        <p:spPr>
          <a:xfrm>
            <a:off x="722822" y="3269297"/>
            <a:ext cx="3424335" cy="400110"/>
          </a:xfrm>
          <a:prstGeom prst="rect">
            <a:avLst/>
          </a:prstGeom>
          <a:solidFill>
            <a:schemeClr val="tx2">
              <a:lumMod val="20000"/>
              <a:lumOff val="80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Landscape Architecture</a:t>
            </a:r>
            <a:endParaRPr lang="en-US" dirty="0">
              <a:latin typeface="Proxima Nova Cond" panose="02000506030000020004" pitchFamily="50" charset="0"/>
            </a:endParaRPr>
          </a:p>
        </p:txBody>
      </p:sp>
    </p:spTree>
    <p:extLst>
      <p:ext uri="{BB962C8B-B14F-4D97-AF65-F5344CB8AC3E}">
        <p14:creationId xmlns:p14="http://schemas.microsoft.com/office/powerpoint/2010/main" val="7212538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328" y="2949077"/>
            <a:ext cx="9744199" cy="1846659"/>
          </a:xfrm>
        </p:spPr>
        <p:txBody>
          <a:bodyPr/>
          <a:lstStyle/>
          <a:p>
            <a:r>
              <a:rPr lang="en-US" dirty="0" smtClean="0">
                <a:latin typeface="Factoria Medium" panose="00000600000000000000" pitchFamily="50" charset="0"/>
              </a:rPr>
              <a:t>Integrated</a:t>
            </a:r>
            <a:br>
              <a:rPr lang="en-US" dirty="0" smtClean="0">
                <a:latin typeface="Factoria Medium" panose="00000600000000000000" pitchFamily="50" charset="0"/>
              </a:rPr>
            </a:br>
            <a:r>
              <a:rPr lang="en-US" dirty="0" smtClean="0">
                <a:latin typeface="Factoria Medium" panose="00000600000000000000" pitchFamily="50" charset="0"/>
              </a:rPr>
              <a:t>Math Placement</a:t>
            </a:r>
            <a:endParaRPr lang="en-US" dirty="0">
              <a:latin typeface="Factoria Medium" panose="00000600000000000000" pitchFamily="50" charset="0"/>
            </a:endParaRPr>
          </a:p>
        </p:txBody>
      </p:sp>
    </p:spTree>
    <p:extLst>
      <p:ext uri="{BB962C8B-B14F-4D97-AF65-F5344CB8AC3E}">
        <p14:creationId xmlns:p14="http://schemas.microsoft.com/office/powerpoint/2010/main" val="1693851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Math Placement</a:t>
            </a:r>
            <a:endParaRPr lang="en-US" sz="4800" dirty="0">
              <a:latin typeface="Factoria Medium" panose="00000600000000000000" pitchFamily="50" charset="0"/>
            </a:endParaRPr>
          </a:p>
        </p:txBody>
      </p:sp>
      <p:sp>
        <p:nvSpPr>
          <p:cNvPr id="6" name="Text Placeholder 5"/>
          <p:cNvSpPr>
            <a:spLocks noGrp="1"/>
          </p:cNvSpPr>
          <p:nvPr>
            <p:ph type="body" sz="quarter" idx="10"/>
          </p:nvPr>
        </p:nvSpPr>
        <p:spPr>
          <a:xfrm>
            <a:off x="628074" y="2305003"/>
            <a:ext cx="12561453" cy="3231654"/>
          </a:xfrm>
        </p:spPr>
        <p:txBody>
          <a:bodyPr/>
          <a:lstStyle/>
          <a:p>
            <a:r>
              <a:rPr lang="en-US" sz="2800" dirty="0" smtClean="0">
                <a:latin typeface="Proxima Nova Cond" panose="02000506030000020004" pitchFamily="50" charset="0"/>
              </a:rPr>
              <a:t>A “</a:t>
            </a:r>
            <a:r>
              <a:rPr lang="en-US" sz="2800" b="1" dirty="0" smtClean="0">
                <a:latin typeface="Proxima Nova Cond" panose="02000506030000020004" pitchFamily="50" charset="0"/>
              </a:rPr>
              <a:t>My Math Plan</a:t>
            </a:r>
            <a:r>
              <a:rPr lang="en-US" sz="2800" dirty="0" smtClean="0">
                <a:latin typeface="Proxima Nova Cond" panose="02000506030000020004" pitchFamily="50" charset="0"/>
              </a:rPr>
              <a:t>” web site to tell students what courses they need and when they should plan to complete them to stay on track for their major(s) of interest.</a:t>
            </a:r>
          </a:p>
          <a:p>
            <a:r>
              <a:rPr lang="en-US" sz="2800" dirty="0" smtClean="0">
                <a:latin typeface="Proxima Nova Cond" panose="02000506030000020004" pitchFamily="50" charset="0"/>
              </a:rPr>
              <a:t>A </a:t>
            </a:r>
            <a:r>
              <a:rPr lang="en-US" sz="2800" dirty="0">
                <a:latin typeface="Proxima Nova Cond" panose="02000506030000020004" pitchFamily="50" charset="0"/>
              </a:rPr>
              <a:t>custom </a:t>
            </a:r>
            <a:r>
              <a:rPr lang="en-US" sz="2800" b="1" dirty="0">
                <a:latin typeface="Proxima Nova Cond" panose="02000506030000020004" pitchFamily="50" charset="0"/>
              </a:rPr>
              <a:t>Math Placement </a:t>
            </a:r>
            <a:r>
              <a:rPr lang="en-US" sz="2800" b="1" dirty="0" smtClean="0">
                <a:latin typeface="Proxima Nova Cond" panose="02000506030000020004" pitchFamily="50" charset="0"/>
              </a:rPr>
              <a:t>Tool</a:t>
            </a:r>
            <a:r>
              <a:rPr lang="en-US" sz="2800" dirty="0" smtClean="0">
                <a:latin typeface="Proxima Nova Cond" panose="02000506030000020004" pitchFamily="50" charset="0"/>
              </a:rPr>
              <a:t> that aligns with the five-course structure.</a:t>
            </a:r>
          </a:p>
          <a:p>
            <a:r>
              <a:rPr lang="en-US" sz="2800" dirty="0" smtClean="0">
                <a:latin typeface="Proxima Nova Cond" panose="02000506030000020004" pitchFamily="50" charset="0"/>
              </a:rPr>
              <a:t>A suite of no-cost </a:t>
            </a:r>
            <a:r>
              <a:rPr lang="en-US" sz="2800" b="1" dirty="0" smtClean="0">
                <a:latin typeface="Proxima Nova Cond" panose="02000506030000020004" pitchFamily="50" charset="0"/>
              </a:rPr>
              <a:t>tutorials</a:t>
            </a:r>
            <a:r>
              <a:rPr lang="en-US" sz="2800" dirty="0" smtClean="0">
                <a:latin typeface="Proxima Nova Cond" panose="02000506030000020004" pitchFamily="50" charset="0"/>
              </a:rPr>
              <a:t> that earn placement but not course credit.</a:t>
            </a:r>
          </a:p>
          <a:p>
            <a:r>
              <a:rPr lang="en-US" sz="2800" dirty="0" smtClean="0">
                <a:latin typeface="Proxima Nova Cond" panose="02000506030000020004" pitchFamily="50" charset="0"/>
              </a:rPr>
              <a:t>Course </a:t>
            </a:r>
            <a:r>
              <a:rPr lang="en-US" sz="2800" b="1" dirty="0" smtClean="0">
                <a:latin typeface="Proxima Nova Cond" panose="02000506030000020004" pitchFamily="50" charset="0"/>
              </a:rPr>
              <a:t>challenge exams</a:t>
            </a:r>
            <a:r>
              <a:rPr lang="en-US" sz="2800" dirty="0" smtClean="0">
                <a:latin typeface="Proxima Nova Cond" panose="02000506030000020004" pitchFamily="50" charset="0"/>
              </a:rPr>
              <a:t> to earn credit by exam.</a:t>
            </a:r>
            <a:endParaRPr lang="en-US" sz="2800" dirty="0">
              <a:latin typeface="Proxima Nova Cond" panose="02000506030000020004" pitchFamily="50" charset="0"/>
            </a:endParaRPr>
          </a:p>
        </p:txBody>
      </p:sp>
    </p:spTree>
    <p:extLst>
      <p:ext uri="{BB962C8B-B14F-4D97-AF65-F5344CB8AC3E}">
        <p14:creationId xmlns:p14="http://schemas.microsoft.com/office/powerpoint/2010/main" val="9605956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Math Plan</a:t>
            </a:r>
            <a:endParaRPr lang="en-US" sz="4800" dirty="0">
              <a:latin typeface="Factoria Medium" panose="00000600000000000000" pitchFamily="50" charset="0"/>
            </a:endParaRPr>
          </a:p>
        </p:txBody>
      </p:sp>
      <p:pic>
        <p:nvPicPr>
          <p:cNvPr id="5" name="Picture 4"/>
          <p:cNvPicPr>
            <a:picLocks noChangeAspect="1"/>
          </p:cNvPicPr>
          <p:nvPr/>
        </p:nvPicPr>
        <p:blipFill>
          <a:blip r:embed="rId3"/>
          <a:stretch>
            <a:fillRect/>
          </a:stretch>
        </p:blipFill>
        <p:spPr>
          <a:xfrm>
            <a:off x="2165264" y="1838131"/>
            <a:ext cx="9487073" cy="5459087"/>
          </a:xfrm>
          <a:prstGeom prst="rect">
            <a:avLst/>
          </a:prstGeom>
        </p:spPr>
      </p:pic>
    </p:spTree>
    <p:extLst>
      <p:ext uri="{BB962C8B-B14F-4D97-AF65-F5344CB8AC3E}">
        <p14:creationId xmlns:p14="http://schemas.microsoft.com/office/powerpoint/2010/main" val="26058513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Math Plan</a:t>
            </a:r>
            <a:endParaRPr lang="en-US" sz="4800" dirty="0">
              <a:latin typeface="Factoria Medium" panose="00000600000000000000" pitchFamily="50" charset="0"/>
            </a:endParaRPr>
          </a:p>
        </p:txBody>
      </p:sp>
      <p:pic>
        <p:nvPicPr>
          <p:cNvPr id="3" name="Picture 2"/>
          <p:cNvPicPr>
            <a:picLocks noChangeAspect="1"/>
          </p:cNvPicPr>
          <p:nvPr/>
        </p:nvPicPr>
        <p:blipFill>
          <a:blip r:embed="rId3"/>
          <a:stretch>
            <a:fillRect/>
          </a:stretch>
        </p:blipFill>
        <p:spPr>
          <a:xfrm>
            <a:off x="3149124" y="1580638"/>
            <a:ext cx="7519354" cy="5755555"/>
          </a:xfrm>
          <a:prstGeom prst="rect">
            <a:avLst/>
          </a:prstGeom>
        </p:spPr>
      </p:pic>
    </p:spTree>
    <p:extLst>
      <p:ext uri="{BB962C8B-B14F-4D97-AF65-F5344CB8AC3E}">
        <p14:creationId xmlns:p14="http://schemas.microsoft.com/office/powerpoint/2010/main" val="33509735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Math Placement Tool</a:t>
            </a:r>
            <a:endParaRPr lang="en-US" sz="4800" dirty="0">
              <a:latin typeface="Factoria Medium" panose="00000600000000000000" pitchFamily="50" charset="0"/>
            </a:endParaRPr>
          </a:p>
        </p:txBody>
      </p:sp>
      <p:sp>
        <p:nvSpPr>
          <p:cNvPr id="7" name="Text Placeholder 2"/>
          <p:cNvSpPr>
            <a:spLocks noGrp="1"/>
          </p:cNvSpPr>
          <p:nvPr>
            <p:ph type="body" sz="quarter" idx="10"/>
          </p:nvPr>
        </p:nvSpPr>
        <p:spPr>
          <a:xfrm>
            <a:off x="628075" y="5142970"/>
            <a:ext cx="12561453" cy="1785104"/>
          </a:xfrm>
        </p:spPr>
        <p:txBody>
          <a:bodyPr/>
          <a:lstStyle/>
          <a:p>
            <a:pPr>
              <a:lnSpc>
                <a:spcPct val="100000"/>
              </a:lnSpc>
            </a:pPr>
            <a:r>
              <a:rPr lang="en-US" sz="2800" dirty="0" smtClean="0">
                <a:latin typeface="Proxima Nova Cond" panose="02000506030000020004" pitchFamily="50" charset="0"/>
              </a:rPr>
              <a:t>Students can place into the first course, or place out of any sequence of courses.</a:t>
            </a:r>
          </a:p>
          <a:p>
            <a:pPr>
              <a:lnSpc>
                <a:spcPct val="100000"/>
              </a:lnSpc>
            </a:pPr>
            <a:r>
              <a:rPr lang="en-US" sz="2800" dirty="0" smtClean="0">
                <a:latin typeface="Proxima Nova Cond" panose="02000506030000020004" pitchFamily="50" charset="0"/>
              </a:rPr>
              <a:t>To place out of course X, student must place out of all prerequisite courses too.</a:t>
            </a:r>
          </a:p>
          <a:p>
            <a:pPr>
              <a:lnSpc>
                <a:spcPct val="100000"/>
              </a:lnSpc>
            </a:pPr>
            <a:r>
              <a:rPr lang="en-US" sz="2800" dirty="0" smtClean="0">
                <a:latin typeface="Proxima Nova Cond" panose="02000506030000020004" pitchFamily="50" charset="0"/>
              </a:rPr>
              <a:t>Placement out of a course satisfies prerequisites as if the course had been completed.</a:t>
            </a:r>
          </a:p>
        </p:txBody>
      </p:sp>
      <p:sp>
        <p:nvSpPr>
          <p:cNvPr id="8" name="Right Arrow 7"/>
          <p:cNvSpPr/>
          <p:nvPr/>
        </p:nvSpPr>
        <p:spPr>
          <a:xfrm>
            <a:off x="3482492" y="3137458"/>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9" name="Right Arrow 8"/>
          <p:cNvSpPr/>
          <p:nvPr/>
        </p:nvSpPr>
        <p:spPr>
          <a:xfrm rot="20092851">
            <a:off x="6505912" y="264162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0" name="Right Arrow 9"/>
          <p:cNvSpPr/>
          <p:nvPr/>
        </p:nvSpPr>
        <p:spPr>
          <a:xfrm rot="1642697">
            <a:off x="6502291" y="348313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1" name="Right Arrow 10"/>
          <p:cNvSpPr/>
          <p:nvPr/>
        </p:nvSpPr>
        <p:spPr>
          <a:xfrm>
            <a:off x="9486824" y="3828806"/>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844" y="3514860"/>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18" y="349673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78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31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8844" y="207299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91752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Math Placement Tool</a:t>
            </a:r>
            <a:endParaRPr lang="en-US" sz="4800" dirty="0">
              <a:latin typeface="Factoria Medium" panose="00000600000000000000" pitchFamily="50" charset="0"/>
            </a:endParaRPr>
          </a:p>
        </p:txBody>
      </p:sp>
      <p:pic>
        <p:nvPicPr>
          <p:cNvPr id="6" name="Picture 5"/>
          <p:cNvPicPr>
            <a:picLocks noChangeAspect="1"/>
          </p:cNvPicPr>
          <p:nvPr/>
        </p:nvPicPr>
        <p:blipFill>
          <a:blip r:embed="rId3"/>
          <a:stretch>
            <a:fillRect/>
          </a:stretch>
        </p:blipFill>
        <p:spPr>
          <a:xfrm>
            <a:off x="1810246" y="1735494"/>
            <a:ext cx="10197109" cy="5596909"/>
          </a:xfrm>
          <a:prstGeom prst="rect">
            <a:avLst/>
          </a:prstGeom>
        </p:spPr>
      </p:pic>
    </p:spTree>
    <p:extLst>
      <p:ext uri="{BB962C8B-B14F-4D97-AF65-F5344CB8AC3E}">
        <p14:creationId xmlns:p14="http://schemas.microsoft.com/office/powerpoint/2010/main" val="40254190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3452" y="982462"/>
            <a:ext cx="4862405" cy="923330"/>
          </a:xfrm>
        </p:spPr>
        <p:txBody>
          <a:bodyPr/>
          <a:lstStyle/>
          <a:p>
            <a:r>
              <a:rPr lang="en-US" sz="4800" dirty="0" smtClean="0">
                <a:latin typeface="Factoria Medium" panose="00000600000000000000" pitchFamily="50" charset="0"/>
              </a:rPr>
              <a:t>Outline of Talk</a:t>
            </a:r>
            <a:endParaRPr lang="en-US" sz="4800" dirty="0">
              <a:latin typeface="Factoria Medium" panose="00000600000000000000" pitchFamily="50" charset="0"/>
            </a:endParaRPr>
          </a:p>
        </p:txBody>
      </p:sp>
      <p:sp>
        <p:nvSpPr>
          <p:cNvPr id="3" name="Content Placeholder 2"/>
          <p:cNvSpPr>
            <a:spLocks noGrp="1"/>
          </p:cNvSpPr>
          <p:nvPr>
            <p:ph idx="1"/>
          </p:nvPr>
        </p:nvSpPr>
        <p:spPr>
          <a:xfrm>
            <a:off x="8333453" y="2568785"/>
            <a:ext cx="4862404" cy="4727448"/>
          </a:xfrm>
        </p:spPr>
        <p:txBody>
          <a:bodyPr/>
          <a:lstStyle/>
          <a:p>
            <a:r>
              <a:rPr lang="en-US" sz="2800" dirty="0">
                <a:latin typeface="Proxima Nova Cond" panose="02000506030000020004" pitchFamily="50" charset="0"/>
              </a:rPr>
              <a:t>Courses and </a:t>
            </a:r>
            <a:r>
              <a:rPr lang="en-US" sz="2800" dirty="0" smtClean="0">
                <a:latin typeface="Proxima Nova Cond" panose="02000506030000020004" pitchFamily="50" charset="0"/>
              </a:rPr>
              <a:t>program </a:t>
            </a:r>
            <a:r>
              <a:rPr lang="en-US" sz="2800" dirty="0">
                <a:latin typeface="Proxima Nova Cond" panose="02000506030000020004" pitchFamily="50" charset="0"/>
              </a:rPr>
              <a:t>structure</a:t>
            </a:r>
          </a:p>
          <a:p>
            <a:r>
              <a:rPr lang="en-US" sz="2800" dirty="0">
                <a:latin typeface="Proxima Nova Cond" panose="02000506030000020004" pitchFamily="50" charset="0"/>
              </a:rPr>
              <a:t>Integrated math </a:t>
            </a:r>
            <a:r>
              <a:rPr lang="en-US" sz="2800" dirty="0" smtClean="0">
                <a:latin typeface="Proxima Nova Cond" panose="02000506030000020004" pitchFamily="50" charset="0"/>
              </a:rPr>
              <a:t>placement</a:t>
            </a:r>
            <a:endParaRPr lang="en-US" sz="2800" dirty="0">
              <a:latin typeface="Proxima Nova Cond" panose="02000506030000020004" pitchFamily="50" charset="0"/>
            </a:endParaRPr>
          </a:p>
          <a:p>
            <a:r>
              <a:rPr lang="en-US" sz="2800" dirty="0" smtClean="0">
                <a:latin typeface="Proxima Nova Cond" panose="02000506030000020004" pitchFamily="50" charset="0"/>
              </a:rPr>
              <a:t>Curriculum and mastery</a:t>
            </a:r>
            <a:endParaRPr lang="en-US" sz="2800" dirty="0">
              <a:latin typeface="Proxima Nova Cond" panose="02000506030000020004" pitchFamily="50" charset="0"/>
            </a:endParaRPr>
          </a:p>
          <a:p>
            <a:r>
              <a:rPr lang="en-US" sz="2800" dirty="0">
                <a:latin typeface="Proxima Nova Cond" panose="02000506030000020004" pitchFamily="50" charset="0"/>
              </a:rPr>
              <a:t>Program </a:t>
            </a:r>
            <a:r>
              <a:rPr lang="en-US" sz="2800" dirty="0" smtClean="0">
                <a:latin typeface="Proxima Nova Cond" panose="02000506030000020004" pitchFamily="50" charset="0"/>
              </a:rPr>
              <a:t>operation</a:t>
            </a:r>
          </a:p>
          <a:p>
            <a:r>
              <a:rPr lang="en-US" sz="2800" dirty="0" smtClean="0">
                <a:latin typeface="Proxima Nova Cond" panose="02000506030000020004" pitchFamily="50" charset="0"/>
              </a:rPr>
              <a:t>Outcomes</a:t>
            </a:r>
            <a:endParaRPr lang="en-US" sz="2800" dirty="0">
              <a:latin typeface="Proxima Nova Cond" panose="02000506030000020004" pitchFamily="50" charset="0"/>
            </a:endParaRPr>
          </a:p>
          <a:p>
            <a:r>
              <a:rPr lang="en-US" sz="2800" dirty="0" smtClean="0">
                <a:latin typeface="Proxima Nova Cond" panose="02000506030000020004" pitchFamily="50" charset="0"/>
              </a:rPr>
              <a:t>Our future plans</a:t>
            </a:r>
          </a:p>
          <a:p>
            <a:r>
              <a:rPr lang="en-US" sz="2800" dirty="0" smtClean="0">
                <a:latin typeface="Proxima Nova Cond" panose="02000506030000020004" pitchFamily="50" charset="0"/>
              </a:rPr>
              <a:t>Q &amp; A</a:t>
            </a:r>
            <a:endParaRPr lang="en-US" sz="2800" dirty="0">
              <a:latin typeface="Proxima Nova Cond" panose="02000506030000020004" pitchFamily="50" charset="0"/>
            </a:endParaRPr>
          </a:p>
        </p:txBody>
      </p:sp>
      <p:pic>
        <p:nvPicPr>
          <p:cNvPr id="7" name="Picture Placeholder 6"/>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t="1336" b="1336"/>
          <a:stretch/>
        </p:blipFill>
        <p:spPr/>
      </p:pic>
    </p:spTree>
    <p:extLst>
      <p:ext uri="{BB962C8B-B14F-4D97-AF65-F5344CB8AC3E}">
        <p14:creationId xmlns:p14="http://schemas.microsoft.com/office/powerpoint/2010/main" val="10365844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Math Placement Tool</a:t>
            </a:r>
            <a:endParaRPr lang="en-US" sz="4800" dirty="0">
              <a:latin typeface="Factoria Medium" panose="00000600000000000000" pitchFamily="50" charset="0"/>
            </a:endParaRPr>
          </a:p>
        </p:txBody>
      </p:sp>
      <p:sp>
        <p:nvSpPr>
          <p:cNvPr id="4" name="Text Placeholder 5"/>
          <p:cNvSpPr>
            <a:spLocks noGrp="1"/>
          </p:cNvSpPr>
          <p:nvPr>
            <p:ph type="body" sz="quarter" idx="10"/>
          </p:nvPr>
        </p:nvSpPr>
        <p:spPr>
          <a:xfrm>
            <a:off x="628075" y="2305003"/>
            <a:ext cx="5931345" cy="4124206"/>
          </a:xfrm>
        </p:spPr>
        <p:txBody>
          <a:bodyPr/>
          <a:lstStyle/>
          <a:p>
            <a:pPr>
              <a:lnSpc>
                <a:spcPct val="100000"/>
              </a:lnSpc>
              <a:spcBef>
                <a:spcPts val="1200"/>
              </a:spcBef>
              <a:spcAft>
                <a:spcPts val="1200"/>
              </a:spcAft>
            </a:pPr>
            <a:r>
              <a:rPr lang="en-US" sz="2800" dirty="0" smtClean="0">
                <a:latin typeface="Proxima Nova Cond" panose="02000506030000020004" pitchFamily="50" charset="0"/>
              </a:rPr>
              <a:t>50-item assessment, delivered online,</a:t>
            </a:r>
            <a:br>
              <a:rPr lang="en-US" sz="2800" dirty="0" smtClean="0">
                <a:latin typeface="Proxima Nova Cond" panose="02000506030000020004" pitchFamily="50" charset="0"/>
              </a:rPr>
            </a:br>
            <a:r>
              <a:rPr lang="en-US" sz="2800" dirty="0" smtClean="0">
                <a:latin typeface="Proxima Nova Cond" panose="02000506030000020004" pitchFamily="50" charset="0"/>
              </a:rPr>
              <a:t>with randomized items.</a:t>
            </a:r>
          </a:p>
          <a:p>
            <a:pPr>
              <a:lnSpc>
                <a:spcPct val="100000"/>
              </a:lnSpc>
              <a:spcBef>
                <a:spcPts val="1200"/>
              </a:spcBef>
              <a:spcAft>
                <a:spcPts val="1200"/>
              </a:spcAft>
            </a:pPr>
            <a:r>
              <a:rPr lang="en-US" sz="2800" dirty="0" smtClean="0">
                <a:latin typeface="Proxima Nova Cond" panose="02000506030000020004" pitchFamily="50" charset="0"/>
              </a:rPr>
              <a:t>Incoming students can complete tool from home before arriving on campus.</a:t>
            </a:r>
          </a:p>
          <a:p>
            <a:pPr>
              <a:lnSpc>
                <a:spcPct val="100000"/>
              </a:lnSpc>
              <a:spcBef>
                <a:spcPts val="1200"/>
              </a:spcBef>
              <a:spcAft>
                <a:spcPts val="1200"/>
              </a:spcAft>
            </a:pPr>
            <a:r>
              <a:rPr lang="en-US" sz="2800" dirty="0" smtClean="0">
                <a:latin typeface="Proxima Nova Cond" panose="02000506030000020004" pitchFamily="50" charset="0"/>
              </a:rPr>
              <a:t>All students have two total attempts.</a:t>
            </a:r>
          </a:p>
          <a:p>
            <a:pPr>
              <a:lnSpc>
                <a:spcPct val="100000"/>
              </a:lnSpc>
              <a:spcBef>
                <a:spcPts val="1200"/>
              </a:spcBef>
              <a:spcAft>
                <a:spcPts val="1200"/>
              </a:spcAft>
            </a:pPr>
            <a:r>
              <a:rPr lang="en-US" sz="2800" dirty="0" smtClean="0">
                <a:latin typeface="Proxima Nova Cond" panose="02000506030000020004" pitchFamily="50" charset="0"/>
              </a:rPr>
              <a:t>Review materials are provided and</a:t>
            </a:r>
            <a:br>
              <a:rPr lang="en-US" sz="2800" dirty="0" smtClean="0">
                <a:latin typeface="Proxima Nova Cond" panose="02000506030000020004" pitchFamily="50" charset="0"/>
              </a:rPr>
            </a:br>
            <a:r>
              <a:rPr lang="en-US" sz="2800" dirty="0" smtClean="0">
                <a:latin typeface="Proxima Nova Cond" panose="02000506030000020004" pitchFamily="50" charset="0"/>
              </a:rPr>
              <a:t>review is encouraged.</a:t>
            </a:r>
          </a:p>
        </p:txBody>
      </p:sp>
      <p:pic>
        <p:nvPicPr>
          <p:cNvPr id="3" name="Picture 2"/>
          <p:cNvPicPr>
            <a:picLocks noChangeAspect="1"/>
          </p:cNvPicPr>
          <p:nvPr/>
        </p:nvPicPr>
        <p:blipFill>
          <a:blip r:embed="rId3"/>
          <a:stretch>
            <a:fillRect/>
          </a:stretch>
        </p:blipFill>
        <p:spPr>
          <a:xfrm>
            <a:off x="6806844" y="2343180"/>
            <a:ext cx="6295469" cy="4086029"/>
          </a:xfrm>
          <a:prstGeom prst="rect">
            <a:avLst/>
          </a:prstGeom>
        </p:spPr>
      </p:pic>
    </p:spTree>
    <p:extLst>
      <p:ext uri="{BB962C8B-B14F-4D97-AF65-F5344CB8AC3E}">
        <p14:creationId xmlns:p14="http://schemas.microsoft.com/office/powerpoint/2010/main" val="28899192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Math Placement Tutorials</a:t>
            </a:r>
            <a:endParaRPr lang="en-US" sz="4800" dirty="0">
              <a:latin typeface="Factoria Medium" panose="00000600000000000000" pitchFamily="50" charset="0"/>
            </a:endParaRPr>
          </a:p>
        </p:txBody>
      </p:sp>
      <p:sp>
        <p:nvSpPr>
          <p:cNvPr id="4" name="Text Placeholder 2"/>
          <p:cNvSpPr>
            <a:spLocks noGrp="1"/>
          </p:cNvSpPr>
          <p:nvPr>
            <p:ph type="body" sz="quarter" idx="10"/>
          </p:nvPr>
        </p:nvSpPr>
        <p:spPr>
          <a:xfrm>
            <a:off x="628075" y="1802610"/>
            <a:ext cx="12561453" cy="2062103"/>
          </a:xfrm>
        </p:spPr>
        <p:txBody>
          <a:bodyPr/>
          <a:lstStyle/>
          <a:p>
            <a:pPr>
              <a:lnSpc>
                <a:spcPct val="100000"/>
              </a:lnSpc>
            </a:pPr>
            <a:r>
              <a:rPr lang="en-US" sz="2800" dirty="0" smtClean="0">
                <a:latin typeface="Proxima Nova Cond" panose="02000506030000020004" pitchFamily="50" charset="0"/>
              </a:rPr>
              <a:t>No-cost online tutorials with proctored final exams are available to improve placement results (they carry no credit and do not require registration)</a:t>
            </a:r>
          </a:p>
          <a:p>
            <a:pPr>
              <a:lnSpc>
                <a:spcPct val="100000"/>
              </a:lnSpc>
            </a:pPr>
            <a:r>
              <a:rPr lang="en-US" sz="2800" dirty="0" smtClean="0">
                <a:latin typeface="Proxima Nova Cond" panose="02000506030000020004" pitchFamily="50" charset="0"/>
              </a:rPr>
              <a:t>Tutorials are free to any student after their </a:t>
            </a:r>
            <a:r>
              <a:rPr lang="en-US" sz="2800" b="1" dirty="0">
                <a:solidFill>
                  <a:schemeClr val="accent5"/>
                </a:solidFill>
                <a:latin typeface="Proxima Nova Cond" panose="02000506030000020004" pitchFamily="50" charset="0"/>
              </a:rPr>
              <a:t>Math Placement Tool</a:t>
            </a:r>
            <a:r>
              <a:rPr lang="en-US" sz="2800" dirty="0" smtClean="0">
                <a:latin typeface="Proxima Nova Cond" panose="02000506030000020004" pitchFamily="50" charset="0"/>
              </a:rPr>
              <a:t>, before they arrive on campus – which </a:t>
            </a:r>
            <a:r>
              <a:rPr lang="en-US" sz="2800" dirty="0">
                <a:latin typeface="Proxima Nova Cond" panose="02000506030000020004" pitchFamily="50" charset="0"/>
              </a:rPr>
              <a:t>tutorial</a:t>
            </a:r>
            <a:r>
              <a:rPr lang="en-US" sz="2800" dirty="0" smtClean="0">
                <a:latin typeface="Proxima Nova Cond" panose="02000506030000020004" pitchFamily="50" charset="0"/>
              </a:rPr>
              <a:t> is available depends on current placement results.</a:t>
            </a:r>
          </a:p>
        </p:txBody>
      </p:sp>
      <p:sp>
        <p:nvSpPr>
          <p:cNvPr id="6" name="Text Placeholder 2"/>
          <p:cNvSpPr txBox="1">
            <a:spLocks/>
          </p:cNvSpPr>
          <p:nvPr/>
        </p:nvSpPr>
        <p:spPr>
          <a:xfrm>
            <a:off x="628074" y="3905108"/>
            <a:ext cx="12561453" cy="3231654"/>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a:lnSpc>
                <a:spcPct val="100000"/>
              </a:lnSpc>
            </a:pPr>
            <a:r>
              <a:rPr lang="en-US" sz="2800" b="1" dirty="0" smtClean="0">
                <a:solidFill>
                  <a:schemeClr val="accent5"/>
                </a:solidFill>
                <a:latin typeface="Proxima Nova Cond" panose="02000506030000020004" pitchFamily="50" charset="0"/>
              </a:rPr>
              <a:t>Entry Level Mathematics Tutorial</a:t>
            </a:r>
            <a:r>
              <a:rPr lang="en-US" sz="2800" dirty="0" smtClean="0">
                <a:solidFill>
                  <a:srgbClr val="1E4D2B"/>
                </a:solidFill>
                <a:latin typeface="Proxima Nova Cond" panose="02000506030000020004" pitchFamily="50" charset="0"/>
              </a:rPr>
              <a:t> earns placement into first Algebra course.</a:t>
            </a:r>
          </a:p>
          <a:p>
            <a:pPr>
              <a:lnSpc>
                <a:spcPct val="100000"/>
              </a:lnSpc>
            </a:pPr>
            <a:r>
              <a:rPr lang="en-US" sz="2800" dirty="0" smtClean="0">
                <a:solidFill>
                  <a:srgbClr val="1E4D2B"/>
                </a:solidFill>
                <a:latin typeface="Proxima Nova Cond" panose="02000506030000020004" pitchFamily="50" charset="0"/>
              </a:rPr>
              <a:t>Every Precalculus course has a corresponding </a:t>
            </a:r>
            <a:r>
              <a:rPr lang="en-US" sz="2800" b="1" dirty="0" smtClean="0">
                <a:solidFill>
                  <a:schemeClr val="accent5"/>
                </a:solidFill>
                <a:latin typeface="Proxima Nova Cond" panose="02000506030000020004" pitchFamily="50" charset="0"/>
              </a:rPr>
              <a:t>Precalculus Tutorial</a:t>
            </a:r>
            <a:r>
              <a:rPr lang="en-US" sz="2800" dirty="0" smtClean="0">
                <a:solidFill>
                  <a:srgbClr val="1E4D2B"/>
                </a:solidFill>
                <a:latin typeface="Proxima Nova Cond" panose="02000506030000020004" pitchFamily="50" charset="0"/>
              </a:rPr>
              <a:t> to earn placement out of the corresponding course.</a:t>
            </a:r>
          </a:p>
          <a:p>
            <a:pPr>
              <a:lnSpc>
                <a:spcPct val="100000"/>
              </a:lnSpc>
            </a:pPr>
            <a:r>
              <a:rPr lang="en-US" sz="2800" dirty="0" smtClean="0">
                <a:solidFill>
                  <a:srgbClr val="1E4D2B"/>
                </a:solidFill>
                <a:latin typeface="Proxima Nova Cond" panose="02000506030000020004" pitchFamily="50" charset="0"/>
              </a:rPr>
              <a:t>Tutorials use same curricular materials as the actual courses, and same final exam.</a:t>
            </a:r>
          </a:p>
          <a:p>
            <a:pPr>
              <a:lnSpc>
                <a:spcPct val="100000"/>
              </a:lnSpc>
            </a:pPr>
            <a:r>
              <a:rPr lang="en-US" sz="2800" dirty="0" smtClean="0">
                <a:solidFill>
                  <a:srgbClr val="1E4D2B"/>
                </a:solidFill>
                <a:latin typeface="Proxima Nova Cond" panose="02000506030000020004" pitchFamily="50" charset="0"/>
              </a:rPr>
              <a:t>Goal is to get students Calculus-ready or ready for other courses with Precalculus prerequisites (Chemistry, Biology, etc.) before arriving on campus.</a:t>
            </a:r>
          </a:p>
        </p:txBody>
      </p:sp>
    </p:spTree>
    <p:extLst>
      <p:ext uri="{BB962C8B-B14F-4D97-AF65-F5344CB8AC3E}">
        <p14:creationId xmlns:p14="http://schemas.microsoft.com/office/powerpoint/2010/main" val="14539209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Challenge Exams</a:t>
            </a:r>
            <a:endParaRPr lang="en-US" sz="4800" dirty="0">
              <a:latin typeface="Factoria Medium" panose="00000600000000000000" pitchFamily="50" charset="0"/>
            </a:endParaRPr>
          </a:p>
        </p:txBody>
      </p:sp>
      <p:sp>
        <p:nvSpPr>
          <p:cNvPr id="4" name="Text Placeholder 2"/>
          <p:cNvSpPr>
            <a:spLocks noGrp="1"/>
          </p:cNvSpPr>
          <p:nvPr>
            <p:ph type="body" sz="quarter" idx="10"/>
          </p:nvPr>
        </p:nvSpPr>
        <p:spPr>
          <a:xfrm>
            <a:off x="628075" y="1802610"/>
            <a:ext cx="12561453" cy="2215991"/>
          </a:xfrm>
        </p:spPr>
        <p:txBody>
          <a:bodyPr/>
          <a:lstStyle/>
          <a:p>
            <a:pPr>
              <a:lnSpc>
                <a:spcPct val="100000"/>
              </a:lnSpc>
            </a:pPr>
            <a:r>
              <a:rPr lang="en-US" sz="2800" dirty="0" smtClean="0">
                <a:latin typeface="Proxima Nova Cond" panose="02000506030000020004" pitchFamily="50" charset="0"/>
              </a:rPr>
              <a:t>Students</a:t>
            </a:r>
            <a:r>
              <a:rPr lang="en-US" sz="2800" dirty="0">
                <a:latin typeface="Proxima Nova Cond" panose="02000506030000020004" pitchFamily="50" charset="0"/>
              </a:rPr>
              <a:t> </a:t>
            </a:r>
            <a:r>
              <a:rPr lang="en-US" sz="2800" dirty="0" smtClean="0">
                <a:latin typeface="Proxima Nova Cond" panose="02000506030000020004" pitchFamily="50" charset="0"/>
              </a:rPr>
              <a:t>who need course credit can take a low-cost course challenge exam.</a:t>
            </a:r>
          </a:p>
          <a:p>
            <a:pPr>
              <a:lnSpc>
                <a:spcPct val="100000"/>
              </a:lnSpc>
            </a:pPr>
            <a:r>
              <a:rPr lang="en-US" sz="2800" dirty="0" smtClean="0">
                <a:latin typeface="Proxima Nova Cond" panose="02000506030000020004" pitchFamily="50" charset="0"/>
              </a:rPr>
              <a:t>Final exam from the corresponding course, with 80% threshold to pass.</a:t>
            </a:r>
          </a:p>
          <a:p>
            <a:pPr>
              <a:lnSpc>
                <a:spcPct val="100000"/>
              </a:lnSpc>
            </a:pPr>
            <a:r>
              <a:rPr lang="en-US" sz="2800" dirty="0" smtClean="0">
                <a:latin typeface="Proxima Nova Cond" panose="02000506030000020004" pitchFamily="50" charset="0"/>
              </a:rPr>
              <a:t>Student must be eligible to take course in order to challenge, and cannot be currently enrolled (it’s not a way to escape a low grade at the end of a course).</a:t>
            </a:r>
          </a:p>
        </p:txBody>
      </p:sp>
    </p:spTree>
    <p:extLst>
      <p:ext uri="{BB962C8B-B14F-4D97-AF65-F5344CB8AC3E}">
        <p14:creationId xmlns:p14="http://schemas.microsoft.com/office/powerpoint/2010/main" val="25215844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328" y="3272241"/>
            <a:ext cx="9744199" cy="1015663"/>
          </a:xfrm>
        </p:spPr>
        <p:txBody>
          <a:bodyPr/>
          <a:lstStyle/>
          <a:p>
            <a:r>
              <a:rPr lang="en-US" dirty="0" smtClean="0">
                <a:latin typeface="Factoria Medium" panose="00000600000000000000" pitchFamily="50" charset="0"/>
              </a:rPr>
              <a:t>Curriculum and Mastery</a:t>
            </a:r>
            <a:endParaRPr lang="en-US" dirty="0">
              <a:latin typeface="Factoria Medium" panose="00000600000000000000" pitchFamily="50" charset="0"/>
            </a:endParaRPr>
          </a:p>
        </p:txBody>
      </p:sp>
    </p:spTree>
    <p:extLst>
      <p:ext uri="{BB962C8B-B14F-4D97-AF65-F5344CB8AC3E}">
        <p14:creationId xmlns:p14="http://schemas.microsoft.com/office/powerpoint/2010/main" val="5165163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Course Content</a:t>
            </a:r>
            <a:endParaRPr lang="en-US" sz="4800" dirty="0">
              <a:latin typeface="Factoria Medium" panose="00000600000000000000" pitchFamily="50" charset="0"/>
            </a:endParaRPr>
          </a:p>
        </p:txBody>
      </p:sp>
      <p:sp>
        <p:nvSpPr>
          <p:cNvPr id="4" name="Text Placeholder 2"/>
          <p:cNvSpPr>
            <a:spLocks noGrp="1"/>
          </p:cNvSpPr>
          <p:nvPr>
            <p:ph type="body" sz="quarter" idx="10"/>
          </p:nvPr>
        </p:nvSpPr>
        <p:spPr>
          <a:xfrm>
            <a:off x="628075" y="1802610"/>
            <a:ext cx="12561453" cy="4985980"/>
          </a:xfrm>
        </p:spPr>
        <p:txBody>
          <a:bodyPr/>
          <a:lstStyle/>
          <a:p>
            <a:pPr>
              <a:lnSpc>
                <a:spcPct val="100000"/>
              </a:lnSpc>
              <a:spcAft>
                <a:spcPts val="1200"/>
              </a:spcAft>
            </a:pPr>
            <a:r>
              <a:rPr lang="en-US" sz="2800" b="1" dirty="0" smtClean="0">
                <a:latin typeface="Proxima Nova Cond" panose="02000506030000020004" pitchFamily="50" charset="0"/>
              </a:rPr>
              <a:t>MATH 117</a:t>
            </a:r>
            <a:r>
              <a:rPr lang="en-US" sz="2800" dirty="0" smtClean="0">
                <a:latin typeface="Proxima Nova Cond" panose="02000506030000020004" pitchFamily="50" charset="0"/>
              </a:rPr>
              <a:t>: 	Linear functions,  Absolute value and piecewise functions, </a:t>
            </a:r>
            <a:br>
              <a:rPr lang="en-US" sz="2800" dirty="0" smtClean="0">
                <a:latin typeface="Proxima Nova Cond" panose="02000506030000020004" pitchFamily="50" charset="0"/>
              </a:rPr>
            </a:br>
            <a:r>
              <a:rPr lang="en-US" sz="2800" dirty="0" smtClean="0">
                <a:latin typeface="Proxima Nova Cond" panose="02000506030000020004" pitchFamily="50" charset="0"/>
              </a:rPr>
              <a:t>			Quadratic relations and functions,  Systems of equations and inequalities</a:t>
            </a:r>
          </a:p>
          <a:p>
            <a:pPr>
              <a:lnSpc>
                <a:spcPct val="100000"/>
              </a:lnSpc>
              <a:spcAft>
                <a:spcPts val="1200"/>
              </a:spcAft>
            </a:pPr>
            <a:r>
              <a:rPr lang="en-US" sz="2800" b="1" dirty="0" smtClean="0">
                <a:latin typeface="Proxima Nova Cond" panose="02000506030000020004" pitchFamily="50" charset="0"/>
              </a:rPr>
              <a:t>MATH 118</a:t>
            </a:r>
            <a:r>
              <a:rPr lang="en-US" sz="2800" dirty="0" smtClean="0">
                <a:latin typeface="Proxima Nova Cond" panose="02000506030000020004" pitchFamily="50" charset="0"/>
              </a:rPr>
              <a:t>: 	Polynomial functions,  Rational functions,  Radical functions,  Power functions</a:t>
            </a:r>
          </a:p>
          <a:p>
            <a:pPr>
              <a:lnSpc>
                <a:spcPct val="100000"/>
              </a:lnSpc>
              <a:spcAft>
                <a:spcPts val="1200"/>
              </a:spcAft>
            </a:pPr>
            <a:r>
              <a:rPr lang="en-US" sz="2800" b="1" dirty="0" smtClean="0">
                <a:latin typeface="Proxima Nova Cond" panose="02000506030000020004" pitchFamily="50" charset="0"/>
              </a:rPr>
              <a:t>MATH 124</a:t>
            </a:r>
            <a:r>
              <a:rPr lang="en-US" sz="2800" dirty="0" smtClean="0">
                <a:latin typeface="Proxima Nova Cond" panose="02000506030000020004" pitchFamily="50" charset="0"/>
              </a:rPr>
              <a:t>:	Functions and inverses,  Exponential functions,  Logarithms,</a:t>
            </a:r>
            <a:br>
              <a:rPr lang="en-US" sz="2800" dirty="0" smtClean="0">
                <a:latin typeface="Proxima Nova Cond" panose="02000506030000020004" pitchFamily="50" charset="0"/>
              </a:rPr>
            </a:br>
            <a:r>
              <a:rPr lang="en-US" sz="2800" dirty="0" smtClean="0">
                <a:latin typeface="Proxima Nova Cond" panose="02000506030000020004" pitchFamily="50" charset="0"/>
              </a:rPr>
              <a:t>			Modeling with exponential and logarithmic functions</a:t>
            </a:r>
          </a:p>
          <a:p>
            <a:pPr>
              <a:lnSpc>
                <a:spcPct val="100000"/>
              </a:lnSpc>
              <a:spcAft>
                <a:spcPts val="1200"/>
              </a:spcAft>
            </a:pPr>
            <a:r>
              <a:rPr lang="en-US" sz="2800" b="1" dirty="0" smtClean="0">
                <a:latin typeface="Proxima Nova Cond" panose="02000506030000020004" pitchFamily="50" charset="0"/>
              </a:rPr>
              <a:t>MATH 125</a:t>
            </a:r>
            <a:r>
              <a:rPr lang="en-US" sz="2800" dirty="0" smtClean="0">
                <a:latin typeface="Proxima Nova Cond" panose="02000506030000020004" pitchFamily="50" charset="0"/>
              </a:rPr>
              <a:t>:	Trigonometric functions,  Laws of sines and cosines,</a:t>
            </a:r>
            <a:br>
              <a:rPr lang="en-US" sz="2800" dirty="0" smtClean="0">
                <a:latin typeface="Proxima Nova Cond" panose="02000506030000020004" pitchFamily="50" charset="0"/>
              </a:rPr>
            </a:br>
            <a:r>
              <a:rPr lang="en-US" sz="2800" dirty="0" smtClean="0">
                <a:latin typeface="Proxima Nova Cond" panose="02000506030000020004" pitchFamily="50" charset="0"/>
              </a:rPr>
              <a:t>			The unit circle and radian measure, Periodic functions and applications</a:t>
            </a:r>
          </a:p>
          <a:p>
            <a:pPr>
              <a:lnSpc>
                <a:spcPct val="100000"/>
              </a:lnSpc>
              <a:spcAft>
                <a:spcPts val="1200"/>
              </a:spcAft>
            </a:pPr>
            <a:r>
              <a:rPr lang="en-US" sz="2800" b="1" dirty="0" smtClean="0">
                <a:latin typeface="Proxima Nova Cond" panose="02000506030000020004" pitchFamily="50" charset="0"/>
              </a:rPr>
              <a:t>MATH 126</a:t>
            </a:r>
            <a:r>
              <a:rPr lang="en-US" sz="2800" dirty="0" smtClean="0">
                <a:latin typeface="Proxima Nova Cond" panose="02000506030000020004" pitchFamily="50" charset="0"/>
              </a:rPr>
              <a:t>:	Inverse trigonometric functions, Fundamental identities,</a:t>
            </a:r>
            <a:br>
              <a:rPr lang="en-US" sz="2800" dirty="0" smtClean="0">
                <a:latin typeface="Proxima Nova Cond" panose="02000506030000020004" pitchFamily="50" charset="0"/>
              </a:rPr>
            </a:br>
            <a:r>
              <a:rPr lang="en-US" sz="2800" dirty="0" smtClean="0">
                <a:latin typeface="Proxima Nova Cond" panose="02000506030000020004" pitchFamily="50" charset="0"/>
              </a:rPr>
              <a:t>			Sum and difference identities,  Double- and half-angle identities</a:t>
            </a:r>
          </a:p>
        </p:txBody>
      </p:sp>
    </p:spTree>
    <p:extLst>
      <p:ext uri="{BB962C8B-B14F-4D97-AF65-F5344CB8AC3E}">
        <p14:creationId xmlns:p14="http://schemas.microsoft.com/office/powerpoint/2010/main" val="30409582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Course Delivery</a:t>
            </a:r>
            <a:endParaRPr lang="en-US" sz="4800" dirty="0">
              <a:latin typeface="Factoria Medium" panose="00000600000000000000" pitchFamily="50" charset="0"/>
            </a:endParaRPr>
          </a:p>
        </p:txBody>
      </p:sp>
      <p:sp>
        <p:nvSpPr>
          <p:cNvPr id="4" name="Text Placeholder 2"/>
          <p:cNvSpPr>
            <a:spLocks noGrp="1"/>
          </p:cNvSpPr>
          <p:nvPr>
            <p:ph type="body" sz="quarter" idx="10"/>
          </p:nvPr>
        </p:nvSpPr>
        <p:spPr>
          <a:xfrm>
            <a:off x="628075" y="1802610"/>
            <a:ext cx="12561453" cy="4924425"/>
          </a:xfrm>
        </p:spPr>
        <p:txBody>
          <a:bodyPr/>
          <a:lstStyle/>
          <a:p>
            <a:pPr marL="0" indent="0">
              <a:lnSpc>
                <a:spcPct val="100000"/>
              </a:lnSpc>
              <a:spcAft>
                <a:spcPts val="1200"/>
              </a:spcAft>
              <a:buNone/>
            </a:pPr>
            <a:r>
              <a:rPr lang="en-US" sz="2800" dirty="0" smtClean="0">
                <a:latin typeface="Proxima Nova Cond" panose="02000506030000020004" pitchFamily="50" charset="0"/>
              </a:rPr>
              <a:t>Courses delivered through a web site</a:t>
            </a:r>
            <a:br>
              <a:rPr lang="en-US" sz="2800" dirty="0" smtClean="0">
                <a:latin typeface="Proxima Nova Cond" panose="02000506030000020004" pitchFamily="50" charset="0"/>
              </a:rPr>
            </a:br>
            <a:r>
              <a:rPr lang="en-US" sz="2800" dirty="0" smtClean="0">
                <a:latin typeface="Proxima Nova Cond" panose="02000506030000020004" pitchFamily="50" charset="0"/>
              </a:rPr>
              <a:t>that presents:</a:t>
            </a:r>
          </a:p>
          <a:p>
            <a:pPr>
              <a:lnSpc>
                <a:spcPct val="100000"/>
              </a:lnSpc>
              <a:spcAft>
                <a:spcPts val="1200"/>
              </a:spcAft>
            </a:pPr>
            <a:r>
              <a:rPr lang="en-US" sz="2400" dirty="0" smtClean="0">
                <a:latin typeface="Proxima Nova Cond" panose="02000506030000020004" pitchFamily="50" charset="0"/>
              </a:rPr>
              <a:t>The student’s current score/status.</a:t>
            </a:r>
          </a:p>
          <a:p>
            <a:pPr>
              <a:lnSpc>
                <a:spcPct val="100000"/>
              </a:lnSpc>
              <a:spcAft>
                <a:spcPts val="1200"/>
              </a:spcAft>
            </a:pPr>
            <a:r>
              <a:rPr lang="en-US" sz="2400" dirty="0" smtClean="0">
                <a:latin typeface="Proxima Nova Cond" panose="02000506030000020004" pitchFamily="50" charset="0"/>
              </a:rPr>
              <a:t>The “e-text” in outline format, with</a:t>
            </a:r>
            <a:br>
              <a:rPr lang="en-US" sz="2400" dirty="0" smtClean="0">
                <a:latin typeface="Proxima Nova Cond" panose="02000506030000020004" pitchFamily="50" charset="0"/>
              </a:rPr>
            </a:br>
            <a:r>
              <a:rPr lang="en-US" sz="2400" dirty="0" smtClean="0">
                <a:latin typeface="Proxima Nova Cond" panose="02000506030000020004" pitchFamily="50" charset="0"/>
              </a:rPr>
              <a:t>video lessons and examples, online</a:t>
            </a:r>
            <a:br>
              <a:rPr lang="en-US" sz="2400" dirty="0" smtClean="0">
                <a:latin typeface="Proxima Nova Cond" panose="02000506030000020004" pitchFamily="50" charset="0"/>
              </a:rPr>
            </a:br>
            <a:r>
              <a:rPr lang="en-US" sz="2400" dirty="0" smtClean="0">
                <a:latin typeface="Proxima Nova Cond" panose="02000506030000020004" pitchFamily="50" charset="0"/>
              </a:rPr>
              <a:t>assignments.</a:t>
            </a:r>
          </a:p>
          <a:p>
            <a:pPr>
              <a:lnSpc>
                <a:spcPct val="100000"/>
              </a:lnSpc>
              <a:spcAft>
                <a:spcPts val="1200"/>
              </a:spcAft>
            </a:pPr>
            <a:r>
              <a:rPr lang="en-US" sz="2400" dirty="0" smtClean="0">
                <a:latin typeface="Proxima Nova Cond" panose="02000506030000020004" pitchFamily="50" charset="0"/>
              </a:rPr>
              <a:t>All exams the student has taken, with</a:t>
            </a:r>
            <a:br>
              <a:rPr lang="en-US" sz="2400" dirty="0" smtClean="0">
                <a:latin typeface="Proxima Nova Cond" panose="02000506030000020004" pitchFamily="50" charset="0"/>
              </a:rPr>
            </a:br>
            <a:r>
              <a:rPr lang="en-US" sz="2400" dirty="0" smtClean="0">
                <a:latin typeface="Proxima Nova Cond" panose="02000506030000020004" pitchFamily="50" charset="0"/>
              </a:rPr>
              <a:t>their answers, the correct answers,</a:t>
            </a:r>
            <a:br>
              <a:rPr lang="en-US" sz="2400" dirty="0" smtClean="0">
                <a:latin typeface="Proxima Nova Cond" panose="02000506030000020004" pitchFamily="50" charset="0"/>
              </a:rPr>
            </a:br>
            <a:r>
              <a:rPr lang="en-US" sz="2400" dirty="0" smtClean="0">
                <a:latin typeface="Proxima Nova Cond" panose="02000506030000020004" pitchFamily="50" charset="0"/>
              </a:rPr>
              <a:t>and detailed solutions.</a:t>
            </a:r>
          </a:p>
          <a:p>
            <a:pPr>
              <a:lnSpc>
                <a:spcPct val="100000"/>
              </a:lnSpc>
              <a:spcAft>
                <a:spcPts val="1200"/>
              </a:spcAft>
            </a:pPr>
            <a:r>
              <a:rPr lang="en-US" sz="2400" dirty="0" smtClean="0">
                <a:latin typeface="Proxima Nova Cond" panose="02000506030000020004" pitchFamily="50" charset="0"/>
              </a:rPr>
              <a:t>How to get help.</a:t>
            </a:r>
          </a:p>
        </p:txBody>
      </p:sp>
      <p:pic>
        <p:nvPicPr>
          <p:cNvPr id="5" name="Picture 4"/>
          <p:cNvPicPr>
            <a:picLocks noChangeAspect="1"/>
          </p:cNvPicPr>
          <p:nvPr/>
        </p:nvPicPr>
        <p:blipFill>
          <a:blip r:embed="rId3"/>
          <a:stretch>
            <a:fillRect/>
          </a:stretch>
        </p:blipFill>
        <p:spPr>
          <a:xfrm>
            <a:off x="6584951" y="326571"/>
            <a:ext cx="6328616" cy="6790393"/>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8279892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Course Structure</a:t>
            </a:r>
            <a:endParaRPr lang="en-US" sz="4800" dirty="0">
              <a:latin typeface="Factoria Medium" panose="00000600000000000000" pitchFamily="50" charset="0"/>
            </a:endParaRPr>
          </a:p>
        </p:txBody>
      </p:sp>
      <p:sp>
        <p:nvSpPr>
          <p:cNvPr id="4" name="Text Placeholder 2"/>
          <p:cNvSpPr>
            <a:spLocks noGrp="1"/>
          </p:cNvSpPr>
          <p:nvPr>
            <p:ph type="body" sz="quarter" idx="10"/>
          </p:nvPr>
        </p:nvSpPr>
        <p:spPr>
          <a:xfrm>
            <a:off x="628076" y="1802610"/>
            <a:ext cx="7125664" cy="5232202"/>
          </a:xfrm>
        </p:spPr>
        <p:txBody>
          <a:bodyPr/>
          <a:lstStyle/>
          <a:p>
            <a:pPr>
              <a:lnSpc>
                <a:spcPct val="100000"/>
              </a:lnSpc>
              <a:spcAft>
                <a:spcPts val="1200"/>
              </a:spcAft>
            </a:pPr>
            <a:r>
              <a:rPr lang="en-US" sz="2800" dirty="0" smtClean="0">
                <a:latin typeface="Proxima Nova Cond" panose="02000506030000020004" pitchFamily="50" charset="0"/>
              </a:rPr>
              <a:t>Each course has 4 units of content.</a:t>
            </a:r>
          </a:p>
          <a:p>
            <a:pPr>
              <a:lnSpc>
                <a:spcPct val="100000"/>
              </a:lnSpc>
              <a:spcAft>
                <a:spcPts val="1200"/>
              </a:spcAft>
            </a:pPr>
            <a:r>
              <a:rPr lang="en-US" sz="2800" dirty="0">
                <a:latin typeface="Proxima Nova Cond" panose="02000506030000020004" pitchFamily="50" charset="0"/>
              </a:rPr>
              <a:t>Skills review exam before unit 1</a:t>
            </a:r>
          </a:p>
          <a:p>
            <a:pPr>
              <a:lnSpc>
                <a:spcPct val="100000"/>
              </a:lnSpc>
              <a:spcAft>
                <a:spcPts val="1200"/>
              </a:spcAft>
            </a:pPr>
            <a:r>
              <a:rPr lang="en-US" sz="2800" dirty="0" smtClean="0">
                <a:latin typeface="Proxima Nova Cond" panose="02000506030000020004" pitchFamily="50" charset="0"/>
              </a:rPr>
              <a:t>Each unit has instructional content,</a:t>
            </a:r>
            <a:br>
              <a:rPr lang="en-US" sz="2800" dirty="0" smtClean="0">
                <a:latin typeface="Proxima Nova Cond" panose="02000506030000020004" pitchFamily="50" charset="0"/>
              </a:rPr>
            </a:br>
            <a:r>
              <a:rPr lang="en-US" sz="2800" dirty="0" smtClean="0">
                <a:latin typeface="Proxima Nova Cond" panose="02000506030000020004" pitchFamily="50" charset="0"/>
              </a:rPr>
              <a:t>short formative assessments.</a:t>
            </a:r>
          </a:p>
          <a:p>
            <a:pPr>
              <a:lnSpc>
                <a:spcPct val="100000"/>
              </a:lnSpc>
              <a:spcAft>
                <a:spcPts val="1200"/>
              </a:spcAft>
            </a:pPr>
            <a:r>
              <a:rPr lang="en-US" sz="2800" dirty="0" smtClean="0">
                <a:latin typeface="Proxima Nova Cond" panose="02000506030000020004" pitchFamily="50" charset="0"/>
              </a:rPr>
              <a:t>Each unit culminates with a 10-item exam</a:t>
            </a:r>
          </a:p>
          <a:p>
            <a:pPr lvl="1">
              <a:lnSpc>
                <a:spcPct val="100000"/>
              </a:lnSpc>
              <a:spcAft>
                <a:spcPts val="1200"/>
              </a:spcAft>
            </a:pPr>
            <a:r>
              <a:rPr lang="en-US" sz="2600" dirty="0" smtClean="0">
                <a:latin typeface="Proxima Nova Cond" panose="02000506030000020004" pitchFamily="50" charset="0"/>
              </a:rPr>
              <a:t>Unproctored review exam</a:t>
            </a:r>
          </a:p>
          <a:p>
            <a:pPr lvl="1">
              <a:lnSpc>
                <a:spcPct val="100000"/>
              </a:lnSpc>
              <a:spcAft>
                <a:spcPts val="1200"/>
              </a:spcAft>
            </a:pPr>
            <a:r>
              <a:rPr lang="en-US" sz="2600" dirty="0" smtClean="0">
                <a:latin typeface="Proxima Nova Cond" panose="02000506030000020004" pitchFamily="50" charset="0"/>
              </a:rPr>
              <a:t>Proctored unit exam (counts toward grade)</a:t>
            </a:r>
          </a:p>
          <a:p>
            <a:pPr>
              <a:lnSpc>
                <a:spcPct val="100000"/>
              </a:lnSpc>
              <a:spcAft>
                <a:spcPts val="1200"/>
              </a:spcAft>
            </a:pPr>
            <a:r>
              <a:rPr lang="en-US" sz="2800" dirty="0" smtClean="0">
                <a:latin typeface="Proxima Nova Cond" panose="02000506030000020004" pitchFamily="50" charset="0"/>
              </a:rPr>
              <a:t>Course culminates with comprehensive</a:t>
            </a:r>
            <a:br>
              <a:rPr lang="en-US" sz="2800" dirty="0" smtClean="0">
                <a:latin typeface="Proxima Nova Cond" panose="02000506030000020004" pitchFamily="50" charset="0"/>
              </a:rPr>
            </a:br>
            <a:r>
              <a:rPr lang="en-US" sz="2800" dirty="0" smtClean="0">
                <a:latin typeface="Proxima Nova Cond" panose="02000506030000020004" pitchFamily="50" charset="0"/>
              </a:rPr>
              <a:t>20-item final exam.</a:t>
            </a:r>
            <a:endParaRPr lang="en-US" sz="2400" dirty="0" smtClean="0">
              <a:latin typeface="Proxima Nova Cond" panose="02000506030000020004" pitchFamily="50" charset="0"/>
            </a:endParaRPr>
          </a:p>
        </p:txBody>
      </p:sp>
      <p:sp>
        <p:nvSpPr>
          <p:cNvPr id="3" name="TextBox 2"/>
          <p:cNvSpPr txBox="1"/>
          <p:nvPr/>
        </p:nvSpPr>
        <p:spPr>
          <a:xfrm>
            <a:off x="8378891" y="807732"/>
            <a:ext cx="3806890" cy="400110"/>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Skills Review</a:t>
            </a:r>
            <a:endParaRPr lang="en-US" dirty="0"/>
          </a:p>
        </p:txBody>
      </p:sp>
      <p:sp>
        <p:nvSpPr>
          <p:cNvPr id="6" name="TextBox 5"/>
          <p:cNvSpPr txBox="1"/>
          <p:nvPr/>
        </p:nvSpPr>
        <p:spPr>
          <a:xfrm>
            <a:off x="8378891" y="1511699"/>
            <a:ext cx="3806890" cy="163121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1</a:t>
            </a:r>
          </a:p>
          <a:p>
            <a:pPr algn="ctr"/>
            <a:endParaRPr lang="en-US" dirty="0"/>
          </a:p>
          <a:p>
            <a:pPr algn="ctr"/>
            <a:endParaRPr lang="en-US" dirty="0" smtClean="0"/>
          </a:p>
          <a:p>
            <a:pPr algn="ctr"/>
            <a:endParaRPr lang="en-US" dirty="0"/>
          </a:p>
          <a:p>
            <a:pPr algn="ctr"/>
            <a:endParaRPr lang="en-US" dirty="0"/>
          </a:p>
        </p:txBody>
      </p:sp>
      <p:sp>
        <p:nvSpPr>
          <p:cNvPr id="7" name="TextBox 6"/>
          <p:cNvSpPr txBox="1"/>
          <p:nvPr/>
        </p:nvSpPr>
        <p:spPr>
          <a:xfrm>
            <a:off x="8553062" y="1993847"/>
            <a:ext cx="3433674"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smtClean="0"/>
              <a:t>Objective </a:t>
            </a:r>
            <a:r>
              <a:rPr lang="en-US" dirty="0" smtClean="0"/>
              <a:t>Assignments</a:t>
            </a:r>
            <a:endParaRPr lang="en-US" dirty="0"/>
          </a:p>
        </p:txBody>
      </p:sp>
      <p:sp>
        <p:nvSpPr>
          <p:cNvPr id="11" name="TextBox 10"/>
          <p:cNvSpPr txBox="1"/>
          <p:nvPr/>
        </p:nvSpPr>
        <p:spPr>
          <a:xfrm>
            <a:off x="8553062" y="2592373"/>
            <a:ext cx="1779046"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lstStyle>
          <a:p>
            <a:r>
              <a:rPr lang="en-US" dirty="0"/>
              <a:t>Review Exam</a:t>
            </a:r>
          </a:p>
        </p:txBody>
      </p:sp>
      <p:sp>
        <p:nvSpPr>
          <p:cNvPr id="12" name="TextBox 11"/>
          <p:cNvSpPr txBox="1"/>
          <p:nvPr/>
        </p:nvSpPr>
        <p:spPr>
          <a:xfrm>
            <a:off x="10531152" y="2592373"/>
            <a:ext cx="1455584"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lstStyle>
          <a:p>
            <a:r>
              <a:rPr lang="en-US" dirty="0"/>
              <a:t>Unit Exam</a:t>
            </a:r>
          </a:p>
        </p:txBody>
      </p:sp>
      <p:sp>
        <p:nvSpPr>
          <p:cNvPr id="13" name="TextBox 12"/>
          <p:cNvSpPr txBox="1"/>
          <p:nvPr/>
        </p:nvSpPr>
        <p:spPr>
          <a:xfrm>
            <a:off x="8378891" y="3445592"/>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2</a:t>
            </a:r>
          </a:p>
          <a:p>
            <a:pPr algn="ctr"/>
            <a:r>
              <a:rPr lang="en-US" dirty="0" smtClean="0"/>
              <a:t>(same structure)</a:t>
            </a:r>
          </a:p>
        </p:txBody>
      </p:sp>
      <p:sp>
        <p:nvSpPr>
          <p:cNvPr id="15" name="TextBox 14"/>
          <p:cNvSpPr txBox="1"/>
          <p:nvPr/>
        </p:nvSpPr>
        <p:spPr>
          <a:xfrm>
            <a:off x="8378891" y="4456155"/>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3</a:t>
            </a:r>
          </a:p>
          <a:p>
            <a:pPr algn="ctr"/>
            <a:r>
              <a:rPr lang="en-US" dirty="0" smtClean="0"/>
              <a:t>(same structure)</a:t>
            </a:r>
          </a:p>
        </p:txBody>
      </p:sp>
      <p:sp>
        <p:nvSpPr>
          <p:cNvPr id="16" name="TextBox 15"/>
          <p:cNvSpPr txBox="1"/>
          <p:nvPr/>
        </p:nvSpPr>
        <p:spPr>
          <a:xfrm>
            <a:off x="8378891" y="5476048"/>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4</a:t>
            </a:r>
          </a:p>
          <a:p>
            <a:pPr algn="ctr"/>
            <a:r>
              <a:rPr lang="en-US" dirty="0" smtClean="0"/>
              <a:t>(same structure)</a:t>
            </a:r>
          </a:p>
        </p:txBody>
      </p:sp>
      <p:sp>
        <p:nvSpPr>
          <p:cNvPr id="17" name="TextBox 16"/>
          <p:cNvSpPr txBox="1"/>
          <p:nvPr/>
        </p:nvSpPr>
        <p:spPr>
          <a:xfrm>
            <a:off x="8378891" y="6495942"/>
            <a:ext cx="3806890" cy="400110"/>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Cumulative Final </a:t>
            </a:r>
            <a:r>
              <a:rPr lang="en-US" dirty="0" smtClean="0"/>
              <a:t>Exam</a:t>
            </a:r>
            <a:endParaRPr lang="en-US" dirty="0"/>
          </a:p>
        </p:txBody>
      </p:sp>
      <p:sp>
        <p:nvSpPr>
          <p:cNvPr id="19" name="Down Arrow 18"/>
          <p:cNvSpPr/>
          <p:nvPr/>
        </p:nvSpPr>
        <p:spPr>
          <a:xfrm>
            <a:off x="9801809" y="1210845"/>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9803356" y="313476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9809581" y="4164632"/>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9803356" y="516718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9809581" y="618393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9170432" y="2393957"/>
            <a:ext cx="654698" cy="205972"/>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a:off x="10332108" y="2525116"/>
            <a:ext cx="199044" cy="530843"/>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4397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Mastery Requirement</a:t>
            </a:r>
            <a:endParaRPr lang="en-US" sz="4800" dirty="0">
              <a:latin typeface="Factoria Medium" panose="00000600000000000000" pitchFamily="50" charset="0"/>
            </a:endParaRPr>
          </a:p>
        </p:txBody>
      </p:sp>
      <p:sp>
        <p:nvSpPr>
          <p:cNvPr id="4" name="Text Placeholder 2"/>
          <p:cNvSpPr>
            <a:spLocks noGrp="1"/>
          </p:cNvSpPr>
          <p:nvPr>
            <p:ph type="body" sz="quarter" idx="10"/>
          </p:nvPr>
        </p:nvSpPr>
        <p:spPr>
          <a:xfrm>
            <a:off x="628076" y="1802610"/>
            <a:ext cx="8147352" cy="5324535"/>
          </a:xfrm>
        </p:spPr>
        <p:txBody>
          <a:bodyPr/>
          <a:lstStyle/>
          <a:p>
            <a:pPr>
              <a:lnSpc>
                <a:spcPct val="100000"/>
              </a:lnSpc>
            </a:pPr>
            <a:r>
              <a:rPr lang="en-US" sz="2800" dirty="0" smtClean="0">
                <a:latin typeface="Proxima Nova Cond" panose="02000506030000020004" pitchFamily="50" charset="0"/>
              </a:rPr>
              <a:t>Mastery defined as 80% correct.</a:t>
            </a:r>
          </a:p>
          <a:p>
            <a:pPr>
              <a:lnSpc>
                <a:spcPct val="100000"/>
              </a:lnSpc>
            </a:pPr>
            <a:r>
              <a:rPr lang="en-US" sz="2800" dirty="0">
                <a:latin typeface="Proxima Nova Cond" panose="02000506030000020004" pitchFamily="50" charset="0"/>
              </a:rPr>
              <a:t>Skills review exam </a:t>
            </a:r>
            <a:r>
              <a:rPr lang="en-US" sz="2800" dirty="0" smtClean="0">
                <a:latin typeface="Proxima Nova Cond" panose="02000506030000020004" pitchFamily="50" charset="0"/>
              </a:rPr>
              <a:t>must be mastered to access  Unit 1.</a:t>
            </a:r>
            <a:endParaRPr lang="en-US" sz="2800" dirty="0">
              <a:latin typeface="Proxima Nova Cond" panose="02000506030000020004" pitchFamily="50" charset="0"/>
            </a:endParaRPr>
          </a:p>
          <a:p>
            <a:pPr>
              <a:lnSpc>
                <a:spcPct val="100000"/>
              </a:lnSpc>
            </a:pPr>
            <a:r>
              <a:rPr lang="en-US" sz="2800" dirty="0" smtClean="0">
                <a:latin typeface="Proxima Nova Cond" panose="02000506030000020004" pitchFamily="50" charset="0"/>
              </a:rPr>
              <a:t>All objective assignments must be 100% correct to move to Unit Review Exam (unlimited re-tries)</a:t>
            </a:r>
          </a:p>
          <a:p>
            <a:pPr>
              <a:lnSpc>
                <a:spcPct val="100000"/>
              </a:lnSpc>
            </a:pPr>
            <a:r>
              <a:rPr lang="en-US" sz="2800" dirty="0" smtClean="0">
                <a:latin typeface="Proxima Nova Cond" panose="02000506030000020004" pitchFamily="50" charset="0"/>
              </a:rPr>
              <a:t>Review Exam must be mastered to access proctored Unit Exam.</a:t>
            </a:r>
          </a:p>
          <a:p>
            <a:pPr>
              <a:lnSpc>
                <a:spcPct val="100000"/>
              </a:lnSpc>
            </a:pPr>
            <a:r>
              <a:rPr lang="en-US" sz="2800" dirty="0" smtClean="0">
                <a:latin typeface="Proxima Nova Cond" panose="02000506030000020004" pitchFamily="50" charset="0"/>
              </a:rPr>
              <a:t>Unit exam must be mastered to access next unit’s</a:t>
            </a:r>
            <a:r>
              <a:rPr lang="en-US" sz="2600" dirty="0">
                <a:latin typeface="Proxima Nova Cond" panose="02000506030000020004" pitchFamily="50" charset="0"/>
              </a:rPr>
              <a:t> </a:t>
            </a:r>
            <a:r>
              <a:rPr lang="en-US" sz="2600" dirty="0" smtClean="0">
                <a:latin typeface="Proxima Nova Cond" panose="02000506030000020004" pitchFamily="50" charset="0"/>
              </a:rPr>
              <a:t>Unit Review Exam.</a:t>
            </a:r>
          </a:p>
          <a:p>
            <a:pPr>
              <a:lnSpc>
                <a:spcPct val="100000"/>
              </a:lnSpc>
            </a:pPr>
            <a:r>
              <a:rPr lang="en-US" sz="2600" dirty="0" smtClean="0">
                <a:latin typeface="Proxima Nova Cond" panose="02000506030000020004" pitchFamily="50" charset="0"/>
              </a:rPr>
              <a:t>All Units must be mastered to access Final Exam</a:t>
            </a:r>
          </a:p>
          <a:p>
            <a:pPr>
              <a:lnSpc>
                <a:spcPct val="100000"/>
              </a:lnSpc>
            </a:pPr>
            <a:r>
              <a:rPr lang="en-US" sz="2600" dirty="0" smtClean="0">
                <a:latin typeface="Proxima Nova Cond" panose="02000506030000020004" pitchFamily="50" charset="0"/>
              </a:rPr>
              <a:t>Final exam must be mastered to complete course.</a:t>
            </a:r>
            <a:endParaRPr lang="en-US" sz="2800" dirty="0" smtClean="0">
              <a:latin typeface="Proxima Nova Cond" panose="02000506030000020004" pitchFamily="50" charset="0"/>
            </a:endParaRPr>
          </a:p>
        </p:txBody>
      </p:sp>
      <p:sp>
        <p:nvSpPr>
          <p:cNvPr id="3" name="TextBox 2"/>
          <p:cNvSpPr txBox="1"/>
          <p:nvPr/>
        </p:nvSpPr>
        <p:spPr>
          <a:xfrm>
            <a:off x="9405259" y="807732"/>
            <a:ext cx="3806890" cy="400110"/>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Skills Review</a:t>
            </a:r>
            <a:endParaRPr lang="en-US" dirty="0"/>
          </a:p>
        </p:txBody>
      </p:sp>
      <p:sp>
        <p:nvSpPr>
          <p:cNvPr id="6" name="TextBox 5"/>
          <p:cNvSpPr txBox="1"/>
          <p:nvPr/>
        </p:nvSpPr>
        <p:spPr>
          <a:xfrm>
            <a:off x="9405259" y="1511699"/>
            <a:ext cx="3806890" cy="163121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1</a:t>
            </a:r>
          </a:p>
          <a:p>
            <a:pPr algn="ctr"/>
            <a:endParaRPr lang="en-US" dirty="0"/>
          </a:p>
          <a:p>
            <a:pPr algn="ctr"/>
            <a:endParaRPr lang="en-US" dirty="0" smtClean="0"/>
          </a:p>
          <a:p>
            <a:pPr algn="ctr"/>
            <a:endParaRPr lang="en-US" dirty="0"/>
          </a:p>
          <a:p>
            <a:pPr algn="ctr"/>
            <a:endParaRPr lang="en-US" dirty="0"/>
          </a:p>
        </p:txBody>
      </p:sp>
      <p:sp>
        <p:nvSpPr>
          <p:cNvPr id="7" name="TextBox 6"/>
          <p:cNvSpPr txBox="1"/>
          <p:nvPr/>
        </p:nvSpPr>
        <p:spPr>
          <a:xfrm>
            <a:off x="9579430" y="1993847"/>
            <a:ext cx="3433674"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smtClean="0"/>
              <a:t>Objective Assignments</a:t>
            </a:r>
            <a:endParaRPr lang="en-US" dirty="0"/>
          </a:p>
        </p:txBody>
      </p:sp>
      <p:sp>
        <p:nvSpPr>
          <p:cNvPr id="11" name="TextBox 10"/>
          <p:cNvSpPr txBox="1"/>
          <p:nvPr/>
        </p:nvSpPr>
        <p:spPr>
          <a:xfrm>
            <a:off x="9579430" y="2592373"/>
            <a:ext cx="1779046"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lstStyle>
          <a:p>
            <a:r>
              <a:rPr lang="en-US" dirty="0"/>
              <a:t>Review Exam</a:t>
            </a:r>
          </a:p>
        </p:txBody>
      </p:sp>
      <p:sp>
        <p:nvSpPr>
          <p:cNvPr id="12" name="TextBox 11"/>
          <p:cNvSpPr txBox="1"/>
          <p:nvPr/>
        </p:nvSpPr>
        <p:spPr>
          <a:xfrm>
            <a:off x="11557520" y="2592373"/>
            <a:ext cx="1455584"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lstStyle>
          <a:p>
            <a:r>
              <a:rPr lang="en-US" dirty="0"/>
              <a:t>Unit Exam</a:t>
            </a:r>
          </a:p>
        </p:txBody>
      </p:sp>
      <p:sp>
        <p:nvSpPr>
          <p:cNvPr id="13" name="TextBox 12"/>
          <p:cNvSpPr txBox="1"/>
          <p:nvPr/>
        </p:nvSpPr>
        <p:spPr>
          <a:xfrm>
            <a:off x="9405259" y="3445592"/>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2</a:t>
            </a:r>
          </a:p>
          <a:p>
            <a:pPr algn="ctr"/>
            <a:r>
              <a:rPr lang="en-US" dirty="0" smtClean="0"/>
              <a:t>(same structure)</a:t>
            </a:r>
          </a:p>
        </p:txBody>
      </p:sp>
      <p:sp>
        <p:nvSpPr>
          <p:cNvPr id="15" name="TextBox 14"/>
          <p:cNvSpPr txBox="1"/>
          <p:nvPr/>
        </p:nvSpPr>
        <p:spPr>
          <a:xfrm>
            <a:off x="9405259" y="4456155"/>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3</a:t>
            </a:r>
          </a:p>
          <a:p>
            <a:pPr algn="ctr"/>
            <a:r>
              <a:rPr lang="en-US" dirty="0" smtClean="0"/>
              <a:t>(same structure)</a:t>
            </a:r>
          </a:p>
        </p:txBody>
      </p:sp>
      <p:sp>
        <p:nvSpPr>
          <p:cNvPr id="16" name="TextBox 15"/>
          <p:cNvSpPr txBox="1"/>
          <p:nvPr/>
        </p:nvSpPr>
        <p:spPr>
          <a:xfrm>
            <a:off x="9405259" y="5476048"/>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4</a:t>
            </a:r>
          </a:p>
          <a:p>
            <a:pPr algn="ctr"/>
            <a:r>
              <a:rPr lang="en-US" dirty="0" smtClean="0"/>
              <a:t>(same structure)</a:t>
            </a:r>
          </a:p>
        </p:txBody>
      </p:sp>
      <p:sp>
        <p:nvSpPr>
          <p:cNvPr id="17" name="TextBox 16"/>
          <p:cNvSpPr txBox="1"/>
          <p:nvPr/>
        </p:nvSpPr>
        <p:spPr>
          <a:xfrm>
            <a:off x="9405259" y="6495942"/>
            <a:ext cx="3806890" cy="400110"/>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Final Exam</a:t>
            </a:r>
            <a:endParaRPr lang="en-US" dirty="0"/>
          </a:p>
        </p:txBody>
      </p:sp>
      <p:sp>
        <p:nvSpPr>
          <p:cNvPr id="19" name="Down Arrow 18"/>
          <p:cNvSpPr/>
          <p:nvPr/>
        </p:nvSpPr>
        <p:spPr>
          <a:xfrm>
            <a:off x="10828177" y="1210845"/>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10829724" y="313476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10835949" y="4164632"/>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10829724" y="516718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10835949" y="618393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10196800" y="2393957"/>
            <a:ext cx="654698" cy="205972"/>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a:off x="11358476" y="2525116"/>
            <a:ext cx="199044" cy="530843"/>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6451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Mastery Scoring and Grades</a:t>
            </a:r>
            <a:endParaRPr lang="en-US" sz="4800" dirty="0">
              <a:latin typeface="Factoria Medium" panose="00000600000000000000" pitchFamily="50" charset="0"/>
            </a:endParaRPr>
          </a:p>
        </p:txBody>
      </p:sp>
      <p:sp>
        <p:nvSpPr>
          <p:cNvPr id="4" name="Text Placeholder 2"/>
          <p:cNvSpPr>
            <a:spLocks noGrp="1"/>
          </p:cNvSpPr>
          <p:nvPr>
            <p:ph type="body" sz="quarter" idx="10"/>
          </p:nvPr>
        </p:nvSpPr>
        <p:spPr>
          <a:xfrm>
            <a:off x="628076" y="1802610"/>
            <a:ext cx="8147352" cy="5570756"/>
          </a:xfrm>
        </p:spPr>
        <p:txBody>
          <a:bodyPr/>
          <a:lstStyle/>
          <a:p>
            <a:pPr>
              <a:lnSpc>
                <a:spcPct val="100000"/>
              </a:lnSpc>
            </a:pPr>
            <a:r>
              <a:rPr lang="en-US" sz="2800" dirty="0" smtClean="0">
                <a:latin typeface="Proxima Nova Cond" panose="02000506030000020004" pitchFamily="50" charset="0"/>
              </a:rPr>
              <a:t>10 points possible per Unit Exam (8/10 required)</a:t>
            </a:r>
          </a:p>
          <a:p>
            <a:pPr>
              <a:lnSpc>
                <a:spcPct val="100000"/>
              </a:lnSpc>
            </a:pPr>
            <a:r>
              <a:rPr lang="en-US" sz="2800" dirty="0" smtClean="0">
                <a:latin typeface="Proxima Nova Cond" panose="02000506030000020004" pitchFamily="50" charset="0"/>
              </a:rPr>
              <a:t>20 points possible on Final Exam (16/20 required)</a:t>
            </a:r>
          </a:p>
          <a:p>
            <a:pPr>
              <a:lnSpc>
                <a:spcPct val="100000"/>
              </a:lnSpc>
            </a:pPr>
            <a:r>
              <a:rPr lang="en-US" sz="2800" dirty="0" smtClean="0">
                <a:latin typeface="Proxima Nova Cond" panose="02000506030000020004" pitchFamily="50" charset="0"/>
              </a:rPr>
              <a:t>3 points awarded for completion of Unit Review Exams</a:t>
            </a:r>
            <a:br>
              <a:rPr lang="en-US" sz="2800" dirty="0" smtClean="0">
                <a:latin typeface="Proxima Nova Cond" panose="02000506030000020004" pitchFamily="50" charset="0"/>
              </a:rPr>
            </a:br>
            <a:r>
              <a:rPr lang="en-US" sz="2800" dirty="0" smtClean="0">
                <a:latin typeface="Proxima Nova Cond" panose="02000506030000020004" pitchFamily="50" charset="0"/>
              </a:rPr>
              <a:t>by posted deadline (to keep students on schedule)</a:t>
            </a:r>
          </a:p>
          <a:p>
            <a:pPr>
              <a:lnSpc>
                <a:spcPct val="100000"/>
              </a:lnSpc>
            </a:pPr>
            <a:r>
              <a:rPr lang="en-US" sz="2800" dirty="0" smtClean="0">
                <a:latin typeface="Proxima Nova Cond" panose="02000506030000020004" pitchFamily="50" charset="0"/>
              </a:rPr>
              <a:t>72 points total</a:t>
            </a:r>
          </a:p>
          <a:p>
            <a:pPr>
              <a:lnSpc>
                <a:spcPct val="100000"/>
              </a:lnSpc>
            </a:pPr>
            <a:r>
              <a:rPr lang="en-US" sz="2800" dirty="0" smtClean="0">
                <a:latin typeface="Proxima Nova Cond" panose="02000506030000020004" pitchFamily="50" charset="0"/>
              </a:rPr>
              <a:t>“A” grade for 90% or higher (65+ points)</a:t>
            </a:r>
          </a:p>
          <a:p>
            <a:pPr>
              <a:lnSpc>
                <a:spcPct val="100000"/>
              </a:lnSpc>
            </a:pPr>
            <a:r>
              <a:rPr lang="en-US" sz="2800" dirty="0" smtClean="0">
                <a:latin typeface="Proxima Nova Cond" panose="02000506030000020004" pitchFamily="50" charset="0"/>
              </a:rPr>
              <a:t>“B” grade for 86% to 90% (62-64 points)</a:t>
            </a:r>
          </a:p>
          <a:p>
            <a:pPr>
              <a:lnSpc>
                <a:spcPct val="100000"/>
              </a:lnSpc>
            </a:pPr>
            <a:r>
              <a:rPr lang="en-US" sz="2800" dirty="0" smtClean="0">
                <a:latin typeface="Proxima Nova Cond" panose="02000506030000020004" pitchFamily="50" charset="0"/>
              </a:rPr>
              <a:t>“C” grade if all content mastered, but score is below</a:t>
            </a:r>
            <a:br>
              <a:rPr lang="en-US" sz="2800" dirty="0" smtClean="0">
                <a:latin typeface="Proxima Nova Cond" panose="02000506030000020004" pitchFamily="50" charset="0"/>
              </a:rPr>
            </a:br>
            <a:r>
              <a:rPr lang="en-US" sz="2800" dirty="0" smtClean="0">
                <a:latin typeface="Proxima Nova Cond" panose="02000506030000020004" pitchFamily="50" charset="0"/>
              </a:rPr>
              <a:t>62 (minimum of 54 required to pass)</a:t>
            </a:r>
          </a:p>
          <a:p>
            <a:pPr>
              <a:lnSpc>
                <a:spcPct val="100000"/>
              </a:lnSpc>
            </a:pPr>
            <a:r>
              <a:rPr lang="en-US" sz="2800" dirty="0" smtClean="0">
                <a:latin typeface="Proxima Nova Cond" panose="02000506030000020004" pitchFamily="50" charset="0"/>
              </a:rPr>
              <a:t>No “D” grades, “U” rather than “F” if not passing.</a:t>
            </a:r>
          </a:p>
        </p:txBody>
      </p:sp>
      <p:sp>
        <p:nvSpPr>
          <p:cNvPr id="3" name="TextBox 2"/>
          <p:cNvSpPr txBox="1"/>
          <p:nvPr/>
        </p:nvSpPr>
        <p:spPr>
          <a:xfrm>
            <a:off x="9405259" y="807732"/>
            <a:ext cx="3806890" cy="400110"/>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Skills Review</a:t>
            </a:r>
            <a:endParaRPr lang="en-US" dirty="0"/>
          </a:p>
        </p:txBody>
      </p:sp>
      <p:sp>
        <p:nvSpPr>
          <p:cNvPr id="6" name="TextBox 5"/>
          <p:cNvSpPr txBox="1"/>
          <p:nvPr/>
        </p:nvSpPr>
        <p:spPr>
          <a:xfrm>
            <a:off x="9405259" y="1511699"/>
            <a:ext cx="3806890" cy="163121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1</a:t>
            </a:r>
          </a:p>
          <a:p>
            <a:pPr algn="ctr"/>
            <a:endParaRPr lang="en-US" dirty="0"/>
          </a:p>
          <a:p>
            <a:pPr algn="ctr"/>
            <a:endParaRPr lang="en-US" dirty="0" smtClean="0"/>
          </a:p>
          <a:p>
            <a:pPr algn="ctr"/>
            <a:endParaRPr lang="en-US" dirty="0"/>
          </a:p>
          <a:p>
            <a:pPr algn="ctr"/>
            <a:endParaRPr lang="en-US" dirty="0"/>
          </a:p>
        </p:txBody>
      </p:sp>
      <p:sp>
        <p:nvSpPr>
          <p:cNvPr id="7" name="TextBox 6"/>
          <p:cNvSpPr txBox="1"/>
          <p:nvPr/>
        </p:nvSpPr>
        <p:spPr>
          <a:xfrm>
            <a:off x="9579430" y="1993847"/>
            <a:ext cx="3433674"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smtClean="0"/>
              <a:t>Objective Assignments</a:t>
            </a:r>
            <a:endParaRPr lang="en-US" dirty="0"/>
          </a:p>
        </p:txBody>
      </p:sp>
      <p:sp>
        <p:nvSpPr>
          <p:cNvPr id="11" name="TextBox 10"/>
          <p:cNvSpPr txBox="1"/>
          <p:nvPr/>
        </p:nvSpPr>
        <p:spPr>
          <a:xfrm>
            <a:off x="9579430" y="2592373"/>
            <a:ext cx="1779046"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lstStyle>
          <a:p>
            <a:r>
              <a:rPr lang="en-US" dirty="0"/>
              <a:t>Review Exam</a:t>
            </a:r>
          </a:p>
        </p:txBody>
      </p:sp>
      <p:sp>
        <p:nvSpPr>
          <p:cNvPr id="12" name="TextBox 11"/>
          <p:cNvSpPr txBox="1"/>
          <p:nvPr/>
        </p:nvSpPr>
        <p:spPr>
          <a:xfrm>
            <a:off x="11557520" y="2592373"/>
            <a:ext cx="1455584"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lstStyle>
          <a:p>
            <a:r>
              <a:rPr lang="en-US" dirty="0"/>
              <a:t>Unit Exam</a:t>
            </a:r>
          </a:p>
        </p:txBody>
      </p:sp>
      <p:sp>
        <p:nvSpPr>
          <p:cNvPr id="13" name="TextBox 12"/>
          <p:cNvSpPr txBox="1"/>
          <p:nvPr/>
        </p:nvSpPr>
        <p:spPr>
          <a:xfrm>
            <a:off x="9405259" y="3445592"/>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2</a:t>
            </a:r>
          </a:p>
          <a:p>
            <a:pPr algn="ctr"/>
            <a:r>
              <a:rPr lang="en-US" dirty="0" smtClean="0"/>
              <a:t>(same structure)</a:t>
            </a:r>
          </a:p>
        </p:txBody>
      </p:sp>
      <p:sp>
        <p:nvSpPr>
          <p:cNvPr id="15" name="TextBox 14"/>
          <p:cNvSpPr txBox="1"/>
          <p:nvPr/>
        </p:nvSpPr>
        <p:spPr>
          <a:xfrm>
            <a:off x="9405259" y="4456155"/>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3</a:t>
            </a:r>
          </a:p>
          <a:p>
            <a:pPr algn="ctr"/>
            <a:r>
              <a:rPr lang="en-US" dirty="0" smtClean="0"/>
              <a:t>(same structure)</a:t>
            </a:r>
          </a:p>
        </p:txBody>
      </p:sp>
      <p:sp>
        <p:nvSpPr>
          <p:cNvPr id="16" name="TextBox 15"/>
          <p:cNvSpPr txBox="1"/>
          <p:nvPr/>
        </p:nvSpPr>
        <p:spPr>
          <a:xfrm>
            <a:off x="9405259" y="5476048"/>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4</a:t>
            </a:r>
          </a:p>
          <a:p>
            <a:pPr algn="ctr"/>
            <a:r>
              <a:rPr lang="en-US" dirty="0" smtClean="0"/>
              <a:t>(same structure)</a:t>
            </a:r>
          </a:p>
        </p:txBody>
      </p:sp>
      <p:sp>
        <p:nvSpPr>
          <p:cNvPr id="17" name="TextBox 16"/>
          <p:cNvSpPr txBox="1"/>
          <p:nvPr/>
        </p:nvSpPr>
        <p:spPr>
          <a:xfrm>
            <a:off x="9405259" y="6495942"/>
            <a:ext cx="3806890" cy="400110"/>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Final Exam</a:t>
            </a:r>
            <a:endParaRPr lang="en-US" dirty="0"/>
          </a:p>
        </p:txBody>
      </p:sp>
      <p:sp>
        <p:nvSpPr>
          <p:cNvPr id="19" name="Down Arrow 18"/>
          <p:cNvSpPr/>
          <p:nvPr/>
        </p:nvSpPr>
        <p:spPr>
          <a:xfrm>
            <a:off x="10828177" y="1210845"/>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10829724" y="313476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10835949" y="4164632"/>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10829724" y="516718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10835949" y="618393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10196800" y="2393957"/>
            <a:ext cx="654698" cy="205972"/>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a:off x="11358476" y="2525116"/>
            <a:ext cx="199044" cy="530843"/>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5997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Mastery Philosophy</a:t>
            </a:r>
            <a:endParaRPr lang="en-US" sz="4800" dirty="0">
              <a:latin typeface="Factoria Medium" panose="00000600000000000000" pitchFamily="50" charset="0"/>
            </a:endParaRPr>
          </a:p>
        </p:txBody>
      </p:sp>
      <p:sp>
        <p:nvSpPr>
          <p:cNvPr id="4" name="Text Placeholder 2"/>
          <p:cNvSpPr>
            <a:spLocks noGrp="1"/>
          </p:cNvSpPr>
          <p:nvPr>
            <p:ph type="body" sz="quarter" idx="10"/>
          </p:nvPr>
        </p:nvSpPr>
        <p:spPr>
          <a:xfrm>
            <a:off x="628076" y="1802610"/>
            <a:ext cx="8147352" cy="5109091"/>
          </a:xfrm>
        </p:spPr>
        <p:txBody>
          <a:bodyPr/>
          <a:lstStyle/>
          <a:p>
            <a:pPr>
              <a:lnSpc>
                <a:spcPct val="100000"/>
              </a:lnSpc>
            </a:pPr>
            <a:r>
              <a:rPr lang="en-US" sz="2800" dirty="0" smtClean="0">
                <a:latin typeface="Proxima Nova Cond" panose="02000506030000020004" pitchFamily="50" charset="0"/>
              </a:rPr>
              <a:t>Re-try exams without limit, only highest score counts.</a:t>
            </a:r>
          </a:p>
          <a:p>
            <a:pPr>
              <a:lnSpc>
                <a:spcPct val="100000"/>
              </a:lnSpc>
            </a:pPr>
            <a:r>
              <a:rPr lang="en-US" sz="2800" dirty="0" smtClean="0">
                <a:latin typeface="Proxima Nova Cond" panose="02000506030000020004" pitchFamily="50" charset="0"/>
              </a:rPr>
              <a:t>All graded exams include detailed solutions.</a:t>
            </a:r>
          </a:p>
          <a:p>
            <a:pPr>
              <a:lnSpc>
                <a:spcPct val="100000"/>
              </a:lnSpc>
            </a:pPr>
            <a:r>
              <a:rPr lang="en-US" sz="2800" dirty="0" smtClean="0">
                <a:latin typeface="Proxima Nova Cond" panose="02000506030000020004" pitchFamily="50" charset="0"/>
              </a:rPr>
              <a:t>To prevent rapid-fire retries on proctored Unit exams,</a:t>
            </a:r>
            <a:br>
              <a:rPr lang="en-US" sz="2800" dirty="0" smtClean="0">
                <a:latin typeface="Proxima Nova Cond" panose="02000506030000020004" pitchFamily="50" charset="0"/>
              </a:rPr>
            </a:br>
            <a:r>
              <a:rPr lang="en-US" sz="2800" dirty="0" smtClean="0">
                <a:latin typeface="Proxima Nova Cond" panose="02000506030000020004" pitchFamily="50" charset="0"/>
              </a:rPr>
              <a:t>a student who fails to master a Unit exam twice in a</a:t>
            </a:r>
            <a:br>
              <a:rPr lang="en-US" sz="2800" dirty="0" smtClean="0">
                <a:latin typeface="Proxima Nova Cond" panose="02000506030000020004" pitchFamily="50" charset="0"/>
              </a:rPr>
            </a:br>
            <a:r>
              <a:rPr lang="en-US" sz="2800" dirty="0" smtClean="0">
                <a:latin typeface="Proxima Nova Cond" panose="02000506030000020004" pitchFamily="50" charset="0"/>
              </a:rPr>
              <a:t>row has to re-master the unproctored Unit Review Exam (using same item bank) to earn 2 more tries on the Unit exam.</a:t>
            </a:r>
          </a:p>
          <a:p>
            <a:pPr>
              <a:lnSpc>
                <a:spcPct val="100000"/>
              </a:lnSpc>
            </a:pPr>
            <a:r>
              <a:rPr lang="en-US" sz="2800" dirty="0" smtClean="0">
                <a:latin typeface="Proxima Nova Cond" panose="02000506030000020004" pitchFamily="50" charset="0"/>
              </a:rPr>
              <a:t>No limits to Final Exam attempts.</a:t>
            </a:r>
          </a:p>
          <a:p>
            <a:pPr>
              <a:lnSpc>
                <a:spcPct val="100000"/>
              </a:lnSpc>
            </a:pPr>
            <a:r>
              <a:rPr lang="en-US" sz="2800" dirty="0" smtClean="0">
                <a:latin typeface="Proxima Nova Cond" panose="02000506030000020004" pitchFamily="50" charset="0"/>
              </a:rPr>
              <a:t>Students can continue to re-take Unit/Final exams after mastering Final Exam to try to raise point totals.</a:t>
            </a:r>
          </a:p>
        </p:txBody>
      </p:sp>
      <p:sp>
        <p:nvSpPr>
          <p:cNvPr id="3" name="TextBox 2"/>
          <p:cNvSpPr txBox="1"/>
          <p:nvPr/>
        </p:nvSpPr>
        <p:spPr>
          <a:xfrm>
            <a:off x="9405259" y="807732"/>
            <a:ext cx="3806890" cy="400110"/>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Skills Review</a:t>
            </a:r>
            <a:endParaRPr lang="en-US" dirty="0"/>
          </a:p>
        </p:txBody>
      </p:sp>
      <p:sp>
        <p:nvSpPr>
          <p:cNvPr id="6" name="TextBox 5"/>
          <p:cNvSpPr txBox="1"/>
          <p:nvPr/>
        </p:nvSpPr>
        <p:spPr>
          <a:xfrm>
            <a:off x="9405259" y="1511699"/>
            <a:ext cx="3806890" cy="163121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1</a:t>
            </a:r>
          </a:p>
          <a:p>
            <a:pPr algn="ctr"/>
            <a:endParaRPr lang="en-US" dirty="0"/>
          </a:p>
          <a:p>
            <a:pPr algn="ctr"/>
            <a:endParaRPr lang="en-US" dirty="0" smtClean="0"/>
          </a:p>
          <a:p>
            <a:pPr algn="ctr"/>
            <a:endParaRPr lang="en-US" dirty="0"/>
          </a:p>
          <a:p>
            <a:pPr algn="ctr"/>
            <a:endParaRPr lang="en-US" dirty="0"/>
          </a:p>
        </p:txBody>
      </p:sp>
      <p:sp>
        <p:nvSpPr>
          <p:cNvPr id="7" name="TextBox 6"/>
          <p:cNvSpPr txBox="1"/>
          <p:nvPr/>
        </p:nvSpPr>
        <p:spPr>
          <a:xfrm>
            <a:off x="9579430" y="1993847"/>
            <a:ext cx="3433674"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smtClean="0"/>
              <a:t>Objective Assignments</a:t>
            </a:r>
            <a:endParaRPr lang="en-US" dirty="0"/>
          </a:p>
        </p:txBody>
      </p:sp>
      <p:sp>
        <p:nvSpPr>
          <p:cNvPr id="11" name="TextBox 10"/>
          <p:cNvSpPr txBox="1"/>
          <p:nvPr/>
        </p:nvSpPr>
        <p:spPr>
          <a:xfrm>
            <a:off x="9579430" y="2592373"/>
            <a:ext cx="1779046"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lstStyle>
          <a:p>
            <a:r>
              <a:rPr lang="en-US" dirty="0"/>
              <a:t>Review Exam</a:t>
            </a:r>
          </a:p>
        </p:txBody>
      </p:sp>
      <p:sp>
        <p:nvSpPr>
          <p:cNvPr id="12" name="TextBox 11"/>
          <p:cNvSpPr txBox="1"/>
          <p:nvPr/>
        </p:nvSpPr>
        <p:spPr>
          <a:xfrm>
            <a:off x="11557520" y="2592373"/>
            <a:ext cx="1455584" cy="400110"/>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lstStyle>
          <a:p>
            <a:r>
              <a:rPr lang="en-US" dirty="0"/>
              <a:t>Unit Exam</a:t>
            </a:r>
          </a:p>
        </p:txBody>
      </p:sp>
      <p:sp>
        <p:nvSpPr>
          <p:cNvPr id="13" name="TextBox 12"/>
          <p:cNvSpPr txBox="1"/>
          <p:nvPr/>
        </p:nvSpPr>
        <p:spPr>
          <a:xfrm>
            <a:off x="9405259" y="3445592"/>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2</a:t>
            </a:r>
          </a:p>
          <a:p>
            <a:pPr algn="ctr"/>
            <a:r>
              <a:rPr lang="en-US" dirty="0" smtClean="0"/>
              <a:t>(same structure)</a:t>
            </a:r>
          </a:p>
        </p:txBody>
      </p:sp>
      <p:sp>
        <p:nvSpPr>
          <p:cNvPr id="15" name="TextBox 14"/>
          <p:cNvSpPr txBox="1"/>
          <p:nvPr/>
        </p:nvSpPr>
        <p:spPr>
          <a:xfrm>
            <a:off x="9405259" y="4456155"/>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3</a:t>
            </a:r>
          </a:p>
          <a:p>
            <a:pPr algn="ctr"/>
            <a:r>
              <a:rPr lang="en-US" dirty="0" smtClean="0"/>
              <a:t>(same structure)</a:t>
            </a:r>
          </a:p>
        </p:txBody>
      </p:sp>
      <p:sp>
        <p:nvSpPr>
          <p:cNvPr id="16" name="TextBox 15"/>
          <p:cNvSpPr txBox="1"/>
          <p:nvPr/>
        </p:nvSpPr>
        <p:spPr>
          <a:xfrm>
            <a:off x="9405259" y="5476048"/>
            <a:ext cx="3806890"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 4</a:t>
            </a:r>
          </a:p>
          <a:p>
            <a:pPr algn="ctr"/>
            <a:r>
              <a:rPr lang="en-US" dirty="0" smtClean="0"/>
              <a:t>(same structure)</a:t>
            </a:r>
          </a:p>
        </p:txBody>
      </p:sp>
      <p:sp>
        <p:nvSpPr>
          <p:cNvPr id="17" name="TextBox 16"/>
          <p:cNvSpPr txBox="1"/>
          <p:nvPr/>
        </p:nvSpPr>
        <p:spPr>
          <a:xfrm>
            <a:off x="9405259" y="6495942"/>
            <a:ext cx="3806890" cy="400110"/>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Final Exam</a:t>
            </a:r>
            <a:endParaRPr lang="en-US" dirty="0"/>
          </a:p>
        </p:txBody>
      </p:sp>
      <p:sp>
        <p:nvSpPr>
          <p:cNvPr id="19" name="Down Arrow 18"/>
          <p:cNvSpPr/>
          <p:nvPr/>
        </p:nvSpPr>
        <p:spPr>
          <a:xfrm>
            <a:off x="10828177" y="1210845"/>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10829724" y="313476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10835949" y="4164632"/>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10829724" y="516718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10835949" y="6183934"/>
            <a:ext cx="961053" cy="299674"/>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10196800" y="2393957"/>
            <a:ext cx="654698" cy="205972"/>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a:off x="11358476" y="2525116"/>
            <a:ext cx="199044" cy="530843"/>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9158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328" y="2908570"/>
            <a:ext cx="9744199" cy="1887166"/>
          </a:xfrm>
        </p:spPr>
        <p:txBody>
          <a:bodyPr/>
          <a:lstStyle/>
          <a:p>
            <a:r>
              <a:rPr lang="en-US" dirty="0">
                <a:latin typeface="Factoria Medium" panose="00000600000000000000" pitchFamily="50" charset="0"/>
              </a:rPr>
              <a:t>Courses </a:t>
            </a:r>
            <a:r>
              <a:rPr lang="en-US" dirty="0" smtClean="0">
                <a:latin typeface="Factoria Medium" panose="00000600000000000000" pitchFamily="50" charset="0"/>
              </a:rPr>
              <a:t>and</a:t>
            </a:r>
            <a:br>
              <a:rPr lang="en-US" dirty="0" smtClean="0">
                <a:latin typeface="Factoria Medium" panose="00000600000000000000" pitchFamily="50" charset="0"/>
              </a:rPr>
            </a:br>
            <a:r>
              <a:rPr lang="en-US" dirty="0" smtClean="0">
                <a:latin typeface="Factoria Medium" panose="00000600000000000000" pitchFamily="50" charset="0"/>
              </a:rPr>
              <a:t>Program Structure</a:t>
            </a:r>
            <a:endParaRPr lang="en-US" dirty="0">
              <a:latin typeface="Factoria Medium" panose="00000600000000000000" pitchFamily="50" charset="0"/>
            </a:endParaRPr>
          </a:p>
        </p:txBody>
      </p:sp>
    </p:spTree>
    <p:extLst>
      <p:ext uri="{BB962C8B-B14F-4D97-AF65-F5344CB8AC3E}">
        <p14:creationId xmlns:p14="http://schemas.microsoft.com/office/powerpoint/2010/main" val="15596659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328" y="3272241"/>
            <a:ext cx="9744199" cy="1015663"/>
          </a:xfrm>
        </p:spPr>
        <p:txBody>
          <a:bodyPr/>
          <a:lstStyle/>
          <a:p>
            <a:r>
              <a:rPr lang="en-US" dirty="0" smtClean="0">
                <a:latin typeface="Factoria Medium" panose="00000600000000000000" pitchFamily="50" charset="0"/>
              </a:rPr>
              <a:t>Program Operation</a:t>
            </a:r>
            <a:endParaRPr lang="en-US" dirty="0">
              <a:latin typeface="Factoria Medium" panose="00000600000000000000" pitchFamily="50" charset="0"/>
            </a:endParaRPr>
          </a:p>
        </p:txBody>
      </p:sp>
    </p:spTree>
    <p:extLst>
      <p:ext uri="{BB962C8B-B14F-4D97-AF65-F5344CB8AC3E}">
        <p14:creationId xmlns:p14="http://schemas.microsoft.com/office/powerpoint/2010/main" val="2884144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Enrollment and Sections</a:t>
            </a:r>
            <a:endParaRPr lang="en-US" sz="4800" dirty="0">
              <a:latin typeface="Factoria Medium" panose="00000600000000000000" pitchFamily="50" charset="0"/>
            </a:endParaRPr>
          </a:p>
        </p:txBody>
      </p:sp>
      <p:sp>
        <p:nvSpPr>
          <p:cNvPr id="4" name="Text Placeholder 2"/>
          <p:cNvSpPr>
            <a:spLocks noGrp="1"/>
          </p:cNvSpPr>
          <p:nvPr>
            <p:ph type="body" sz="quarter" idx="10"/>
          </p:nvPr>
        </p:nvSpPr>
        <p:spPr>
          <a:xfrm>
            <a:off x="628075" y="2063867"/>
            <a:ext cx="9702467" cy="1785104"/>
          </a:xfrm>
        </p:spPr>
        <p:txBody>
          <a:bodyPr/>
          <a:lstStyle/>
          <a:p>
            <a:pPr>
              <a:lnSpc>
                <a:spcPct val="100000"/>
              </a:lnSpc>
            </a:pPr>
            <a:r>
              <a:rPr lang="en-US" sz="2800" dirty="0" smtClean="0">
                <a:latin typeface="Proxima Nova Cond" panose="02000506030000020004" pitchFamily="50" charset="0"/>
              </a:rPr>
              <a:t>Fall semester: 		</a:t>
            </a:r>
            <a:r>
              <a:rPr lang="en-US" sz="2800" dirty="0" smtClean="0">
                <a:solidFill>
                  <a:schemeClr val="accent3"/>
                </a:solidFill>
                <a:latin typeface="Segoe UI" panose="020B0502040204020203" pitchFamily="34" charset="0"/>
                <a:cs typeface="Segoe UI" panose="020B0502040204020203" pitchFamily="34" charset="0"/>
              </a:rPr>
              <a:t>~</a:t>
            </a:r>
            <a:r>
              <a:rPr lang="en-US" sz="2800" dirty="0" smtClean="0">
                <a:solidFill>
                  <a:schemeClr val="accent3"/>
                </a:solidFill>
                <a:latin typeface="Proxima Nova Cond" panose="02000506030000020004" pitchFamily="50" charset="0"/>
              </a:rPr>
              <a:t>3,400 students	</a:t>
            </a:r>
            <a:r>
              <a:rPr lang="en-US" sz="2800" dirty="0" smtClean="0">
                <a:solidFill>
                  <a:schemeClr val="accent3"/>
                </a:solidFill>
                <a:latin typeface="Segoe UI" panose="020B0502040204020203" pitchFamily="34" charset="0"/>
                <a:cs typeface="Segoe UI" panose="020B0502040204020203" pitchFamily="34" charset="0"/>
              </a:rPr>
              <a:t>~</a:t>
            </a:r>
            <a:r>
              <a:rPr lang="en-US" sz="2800" dirty="0" smtClean="0">
                <a:solidFill>
                  <a:schemeClr val="accent3"/>
                </a:solidFill>
                <a:latin typeface="Proxima Nova Cond" panose="02000506030000020004" pitchFamily="50" charset="0"/>
              </a:rPr>
              <a:t>6,300 </a:t>
            </a:r>
            <a:r>
              <a:rPr lang="en-US" sz="2800" dirty="0">
                <a:solidFill>
                  <a:schemeClr val="accent3"/>
                </a:solidFill>
                <a:latin typeface="Proxima Nova Cond" panose="02000506030000020004" pitchFamily="50" charset="0"/>
              </a:rPr>
              <a:t>registrations </a:t>
            </a:r>
            <a:endParaRPr lang="en-US" sz="2800" dirty="0" smtClean="0">
              <a:solidFill>
                <a:schemeClr val="accent3"/>
              </a:solidFill>
              <a:latin typeface="Proxima Nova Cond" panose="02000506030000020004" pitchFamily="50" charset="0"/>
            </a:endParaRPr>
          </a:p>
          <a:p>
            <a:pPr>
              <a:lnSpc>
                <a:spcPct val="100000"/>
              </a:lnSpc>
            </a:pPr>
            <a:r>
              <a:rPr lang="en-US" sz="2800" dirty="0" smtClean="0">
                <a:latin typeface="Proxima Nova Cond" panose="02000506030000020004" pitchFamily="50" charset="0"/>
              </a:rPr>
              <a:t>Spring semester: 	</a:t>
            </a:r>
            <a:r>
              <a:rPr lang="en-US" sz="2800" dirty="0" smtClean="0">
                <a:solidFill>
                  <a:schemeClr val="accent3"/>
                </a:solidFill>
                <a:latin typeface="Segoe UI" panose="020B0502040204020203" pitchFamily="34" charset="0"/>
                <a:cs typeface="Segoe UI" panose="020B0502040204020203" pitchFamily="34" charset="0"/>
              </a:rPr>
              <a:t>~</a:t>
            </a:r>
            <a:r>
              <a:rPr lang="en-US" sz="2800" dirty="0" smtClean="0">
                <a:solidFill>
                  <a:schemeClr val="accent3"/>
                </a:solidFill>
                <a:latin typeface="Proxima Nova Cond" panose="02000506030000020004" pitchFamily="50" charset="0"/>
              </a:rPr>
              <a:t>2,100 students	</a:t>
            </a:r>
            <a:r>
              <a:rPr lang="en-US" sz="2800" dirty="0" smtClean="0">
                <a:solidFill>
                  <a:schemeClr val="accent3"/>
                </a:solidFill>
                <a:latin typeface="Segoe UI" panose="020B0502040204020203" pitchFamily="34" charset="0"/>
                <a:cs typeface="Segoe UI" panose="020B0502040204020203" pitchFamily="34" charset="0"/>
              </a:rPr>
              <a:t>~</a:t>
            </a:r>
            <a:r>
              <a:rPr lang="en-US" sz="2800" dirty="0" smtClean="0">
                <a:solidFill>
                  <a:schemeClr val="accent3"/>
                </a:solidFill>
                <a:latin typeface="Proxima Nova Cond" panose="02000506030000020004" pitchFamily="50" charset="0"/>
              </a:rPr>
              <a:t>3,500 registrations</a:t>
            </a:r>
          </a:p>
          <a:p>
            <a:pPr>
              <a:lnSpc>
                <a:spcPct val="100000"/>
              </a:lnSpc>
            </a:pPr>
            <a:r>
              <a:rPr lang="en-US" sz="2800" dirty="0" smtClean="0">
                <a:latin typeface="Proxima Nova Cond" panose="02000506030000020004" pitchFamily="50" charset="0"/>
              </a:rPr>
              <a:t>Summer semester: 	</a:t>
            </a:r>
            <a:r>
              <a:rPr lang="en-US" sz="2800" dirty="0" smtClean="0">
                <a:solidFill>
                  <a:schemeClr val="accent3"/>
                </a:solidFill>
                <a:latin typeface="Segoe UI" panose="020B0502040204020203" pitchFamily="34" charset="0"/>
                <a:cs typeface="Segoe UI" panose="020B0502040204020203" pitchFamily="34" charset="0"/>
              </a:rPr>
              <a:t>~</a:t>
            </a:r>
            <a:r>
              <a:rPr lang="en-US" sz="2800" dirty="0" smtClean="0">
                <a:solidFill>
                  <a:schemeClr val="accent3"/>
                </a:solidFill>
                <a:latin typeface="Proxima Nova Cond" panose="02000506030000020004" pitchFamily="50" charset="0"/>
              </a:rPr>
              <a:t>600 students		</a:t>
            </a:r>
            <a:r>
              <a:rPr lang="en-US" sz="2800" dirty="0" smtClean="0">
                <a:solidFill>
                  <a:schemeClr val="accent3"/>
                </a:solidFill>
                <a:latin typeface="Segoe UI" panose="020B0502040204020203" pitchFamily="34" charset="0"/>
                <a:cs typeface="Segoe UI" panose="020B0502040204020203" pitchFamily="34" charset="0"/>
              </a:rPr>
              <a:t>~</a:t>
            </a:r>
            <a:r>
              <a:rPr lang="en-US" sz="2800" dirty="0" smtClean="0">
                <a:solidFill>
                  <a:schemeClr val="accent3"/>
                </a:solidFill>
                <a:latin typeface="Proxima Nova Cond" panose="02000506030000020004" pitchFamily="50" charset="0"/>
              </a:rPr>
              <a:t>850 registrations</a:t>
            </a:r>
          </a:p>
        </p:txBody>
      </p:sp>
      <p:sp>
        <p:nvSpPr>
          <p:cNvPr id="26" name="Text Placeholder 2"/>
          <p:cNvSpPr txBox="1">
            <a:spLocks/>
          </p:cNvSpPr>
          <p:nvPr/>
        </p:nvSpPr>
        <p:spPr>
          <a:xfrm>
            <a:off x="628075" y="4382525"/>
            <a:ext cx="11846954" cy="2369880"/>
          </a:xfrm>
          <a:prstGeom prst="rect">
            <a:avLst/>
          </a:prstGeom>
        </p:spPr>
        <p:txBody>
          <a:bodyPr vert="horz" wrap="square"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a:lnSpc>
                <a:spcPct val="100000"/>
              </a:lnSpc>
            </a:pPr>
            <a:r>
              <a:rPr lang="en-US" sz="2800" dirty="0" smtClean="0">
                <a:solidFill>
                  <a:schemeClr val="accent5"/>
                </a:solidFill>
                <a:latin typeface="Proxima Nova Cond" panose="02000506030000020004" pitchFamily="50" charset="0"/>
              </a:rPr>
              <a:t>On-campus fully online sections (main section, 95% of students)</a:t>
            </a:r>
          </a:p>
          <a:p>
            <a:pPr>
              <a:lnSpc>
                <a:spcPct val="100000"/>
              </a:lnSpc>
            </a:pPr>
            <a:r>
              <a:rPr lang="en-US" sz="2800" dirty="0" smtClean="0">
                <a:solidFill>
                  <a:schemeClr val="accent5"/>
                </a:solidFill>
                <a:latin typeface="Proxima Nova Cond" panose="02000506030000020004" pitchFamily="50" charset="0"/>
              </a:rPr>
              <a:t>Late-start sections (beginning mid-semester)</a:t>
            </a:r>
          </a:p>
          <a:p>
            <a:pPr>
              <a:lnSpc>
                <a:spcPct val="100000"/>
              </a:lnSpc>
            </a:pPr>
            <a:r>
              <a:rPr lang="en-US" sz="2800" dirty="0" smtClean="0">
                <a:solidFill>
                  <a:schemeClr val="accent5"/>
                </a:solidFill>
                <a:latin typeface="Proxima Nova Cond" panose="02000506030000020004" pitchFamily="50" charset="0"/>
              </a:rPr>
              <a:t>Small face-to-face sections, requires dept. approval, for advisers to recommend</a:t>
            </a:r>
          </a:p>
          <a:p>
            <a:pPr>
              <a:lnSpc>
                <a:spcPct val="100000"/>
              </a:lnSpc>
            </a:pPr>
            <a:r>
              <a:rPr lang="en-US" sz="2800" dirty="0" smtClean="0">
                <a:solidFill>
                  <a:schemeClr val="accent5"/>
                </a:solidFill>
                <a:latin typeface="Proxima Nova Cond" panose="02000506030000020004" pitchFamily="50" charset="0"/>
              </a:rPr>
              <a:t>CSU Online (fully distance) sections – same course policies and delivery </a:t>
            </a:r>
          </a:p>
        </p:txBody>
      </p:sp>
    </p:spTree>
    <p:extLst>
      <p:ext uri="{BB962C8B-B14F-4D97-AF65-F5344CB8AC3E}">
        <p14:creationId xmlns:p14="http://schemas.microsoft.com/office/powerpoint/2010/main" val="13135656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Tracks and Schedule</a:t>
            </a:r>
            <a:endParaRPr lang="en-US" dirty="0"/>
          </a:p>
        </p:txBody>
      </p:sp>
      <p:pic>
        <p:nvPicPr>
          <p:cNvPr id="8" name="Picture 7"/>
          <p:cNvPicPr>
            <a:picLocks noChangeAspect="1"/>
          </p:cNvPicPr>
          <p:nvPr/>
        </p:nvPicPr>
        <p:blipFill>
          <a:blip r:embed="rId3"/>
          <a:stretch>
            <a:fillRect/>
          </a:stretch>
        </p:blipFill>
        <p:spPr>
          <a:xfrm>
            <a:off x="1524529" y="1930875"/>
            <a:ext cx="9998605" cy="5370037"/>
          </a:xfrm>
          <a:prstGeom prst="rect">
            <a:avLst/>
          </a:prstGeom>
        </p:spPr>
      </p:pic>
    </p:spTree>
    <p:extLst>
      <p:ext uri="{BB962C8B-B14F-4D97-AF65-F5344CB8AC3E}">
        <p14:creationId xmlns:p14="http://schemas.microsoft.com/office/powerpoint/2010/main" val="16515697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Precalculus Center Faculty &amp; Staff</a:t>
            </a:r>
            <a:endParaRPr lang="en-US" sz="4800" dirty="0">
              <a:latin typeface="Factoria Medium" panose="00000600000000000000" pitchFamily="50" charset="0"/>
            </a:endParaRPr>
          </a:p>
        </p:txBody>
      </p:sp>
      <p:sp>
        <p:nvSpPr>
          <p:cNvPr id="6" name="TextBox 5"/>
          <p:cNvSpPr txBox="1"/>
          <p:nvPr/>
        </p:nvSpPr>
        <p:spPr>
          <a:xfrm>
            <a:off x="6720375" y="2223773"/>
            <a:ext cx="2387080" cy="1015663"/>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smtClean="0"/>
              <a:t>Anita Pattison</a:t>
            </a:r>
            <a:endParaRPr lang="en-US" b="1" dirty="0"/>
          </a:p>
          <a:p>
            <a:pPr algn="ctr"/>
            <a:r>
              <a:rPr lang="en-US" dirty="0" smtClean="0"/>
              <a:t>Co-Director</a:t>
            </a:r>
          </a:p>
          <a:p>
            <a:pPr algn="ctr"/>
            <a:r>
              <a:rPr lang="en-US" dirty="0" smtClean="0"/>
              <a:t>(Admin Pro)</a:t>
            </a:r>
          </a:p>
        </p:txBody>
      </p:sp>
      <p:sp>
        <p:nvSpPr>
          <p:cNvPr id="7" name="TextBox 6"/>
          <p:cNvSpPr txBox="1"/>
          <p:nvPr/>
        </p:nvSpPr>
        <p:spPr>
          <a:xfrm>
            <a:off x="4009832" y="3805526"/>
            <a:ext cx="2321766"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Assistant Director</a:t>
            </a:r>
          </a:p>
          <a:p>
            <a:pPr algn="ctr"/>
            <a:r>
              <a:rPr lang="en-US" dirty="0" smtClean="0"/>
              <a:t>(GTA)</a:t>
            </a:r>
          </a:p>
        </p:txBody>
      </p:sp>
      <p:sp>
        <p:nvSpPr>
          <p:cNvPr id="8" name="TextBox 7"/>
          <p:cNvSpPr txBox="1"/>
          <p:nvPr/>
        </p:nvSpPr>
        <p:spPr>
          <a:xfrm>
            <a:off x="4009832" y="2223773"/>
            <a:ext cx="2321766" cy="1015663"/>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a:t>Steve Benoit</a:t>
            </a:r>
          </a:p>
          <a:p>
            <a:pPr algn="ctr"/>
            <a:r>
              <a:rPr lang="en-US" dirty="0" smtClean="0"/>
              <a:t>Co-Director</a:t>
            </a:r>
          </a:p>
          <a:p>
            <a:pPr algn="ctr"/>
            <a:r>
              <a:rPr lang="en-US" dirty="0" smtClean="0"/>
              <a:t>(Faculty)</a:t>
            </a:r>
          </a:p>
        </p:txBody>
      </p:sp>
      <p:sp>
        <p:nvSpPr>
          <p:cNvPr id="9" name="TextBox 8"/>
          <p:cNvSpPr txBox="1"/>
          <p:nvPr/>
        </p:nvSpPr>
        <p:spPr>
          <a:xfrm>
            <a:off x="6785689" y="3805526"/>
            <a:ext cx="2321766" cy="70788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Assistant Director</a:t>
            </a:r>
          </a:p>
          <a:p>
            <a:pPr algn="ctr"/>
            <a:r>
              <a:rPr lang="en-US" dirty="0" smtClean="0"/>
              <a:t>(GTA)</a:t>
            </a:r>
          </a:p>
        </p:txBody>
      </p:sp>
      <p:sp>
        <p:nvSpPr>
          <p:cNvPr id="10" name="TextBox 9"/>
          <p:cNvSpPr txBox="1"/>
          <p:nvPr/>
        </p:nvSpPr>
        <p:spPr>
          <a:xfrm>
            <a:off x="2126603" y="5042758"/>
            <a:ext cx="2321766" cy="707886"/>
          </a:xfrm>
          <a:prstGeom prst="rect">
            <a:avLst/>
          </a:prstGeom>
          <a:solidFill>
            <a:srgbClr val="EDFBFD"/>
          </a:solidFill>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Office Staff</a:t>
            </a:r>
          </a:p>
          <a:p>
            <a:pPr algn="ctr"/>
            <a:r>
              <a:rPr lang="en-US" dirty="0" smtClean="0"/>
              <a:t>(Undergrads)</a:t>
            </a:r>
          </a:p>
        </p:txBody>
      </p:sp>
      <p:sp>
        <p:nvSpPr>
          <p:cNvPr id="11" name="TextBox 10"/>
          <p:cNvSpPr txBox="1"/>
          <p:nvPr/>
        </p:nvSpPr>
        <p:spPr>
          <a:xfrm>
            <a:off x="4935118" y="5042758"/>
            <a:ext cx="2898710" cy="707886"/>
          </a:xfrm>
          <a:prstGeom prst="rect">
            <a:avLst/>
          </a:prstGeom>
          <a:solidFill>
            <a:srgbClr val="EDFBFD"/>
          </a:solidFill>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Testing Center Staff</a:t>
            </a:r>
          </a:p>
          <a:p>
            <a:pPr algn="ctr"/>
            <a:r>
              <a:rPr lang="en-US" dirty="0" smtClean="0"/>
              <a:t>(Undergrads)</a:t>
            </a:r>
          </a:p>
        </p:txBody>
      </p:sp>
      <p:sp>
        <p:nvSpPr>
          <p:cNvPr id="12" name="TextBox 11"/>
          <p:cNvSpPr txBox="1"/>
          <p:nvPr/>
        </p:nvSpPr>
        <p:spPr>
          <a:xfrm>
            <a:off x="8320577" y="5042758"/>
            <a:ext cx="2898710" cy="707886"/>
          </a:xfrm>
          <a:prstGeom prst="rect">
            <a:avLst/>
          </a:prstGeom>
          <a:solidFill>
            <a:srgbClr val="EDFBFD"/>
          </a:solidFill>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Course Assistants</a:t>
            </a:r>
          </a:p>
          <a:p>
            <a:pPr algn="ctr"/>
            <a:r>
              <a:rPr lang="en-US" dirty="0" smtClean="0"/>
              <a:t>(Undergrads)</a:t>
            </a:r>
          </a:p>
        </p:txBody>
      </p:sp>
    </p:spTree>
    <p:extLst>
      <p:ext uri="{BB962C8B-B14F-4D97-AF65-F5344CB8AC3E}">
        <p14:creationId xmlns:p14="http://schemas.microsoft.com/office/powerpoint/2010/main" val="32212030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Precalculus Center Facility</a:t>
            </a:r>
            <a:endParaRPr lang="en-US" sz="4800" dirty="0">
              <a:latin typeface="Factoria Medium" panose="00000600000000000000" pitchFamily="50" charset="0"/>
            </a:endParaRPr>
          </a:p>
        </p:txBody>
      </p:sp>
      <p:pic>
        <p:nvPicPr>
          <p:cNvPr id="27" name="Picture 26"/>
          <p:cNvPicPr>
            <a:picLocks noChangeAspect="1"/>
          </p:cNvPicPr>
          <p:nvPr/>
        </p:nvPicPr>
        <p:blipFill>
          <a:blip r:embed="rId3"/>
          <a:stretch>
            <a:fillRect/>
          </a:stretch>
        </p:blipFill>
        <p:spPr>
          <a:xfrm>
            <a:off x="609599" y="2590799"/>
            <a:ext cx="12394817" cy="4060371"/>
          </a:xfrm>
          <a:prstGeom prst="rect">
            <a:avLst/>
          </a:prstGeom>
        </p:spPr>
      </p:pic>
      <p:sp>
        <p:nvSpPr>
          <p:cNvPr id="28" name="TextBox 27"/>
          <p:cNvSpPr txBox="1"/>
          <p:nvPr/>
        </p:nvSpPr>
        <p:spPr>
          <a:xfrm>
            <a:off x="2071007" y="3491299"/>
            <a:ext cx="990600" cy="646331"/>
          </a:xfrm>
          <a:prstGeom prst="rect">
            <a:avLst/>
          </a:prstGeom>
          <a:noFill/>
        </p:spPr>
        <p:txBody>
          <a:bodyPr wrap="square" rtlCol="0">
            <a:spAutoFit/>
          </a:bodyPr>
          <a:lstStyle/>
          <a:p>
            <a:pPr algn="ctr"/>
            <a:r>
              <a:rPr lang="en-US" dirty="0" smtClean="0"/>
              <a:t>Testing</a:t>
            </a:r>
            <a:br>
              <a:rPr lang="en-US" dirty="0" smtClean="0"/>
            </a:br>
            <a:r>
              <a:rPr lang="en-US" dirty="0" smtClean="0"/>
              <a:t>Center</a:t>
            </a:r>
            <a:endParaRPr lang="en-US" dirty="0"/>
          </a:p>
        </p:txBody>
      </p:sp>
      <p:sp>
        <p:nvSpPr>
          <p:cNvPr id="29" name="TextBox 28"/>
          <p:cNvSpPr txBox="1"/>
          <p:nvPr/>
        </p:nvSpPr>
        <p:spPr>
          <a:xfrm>
            <a:off x="9193893" y="3497720"/>
            <a:ext cx="1604736" cy="707886"/>
          </a:xfrm>
          <a:prstGeom prst="rect">
            <a:avLst/>
          </a:prstGeom>
          <a:noFill/>
        </p:spPr>
        <p:txBody>
          <a:bodyPr wrap="square" rtlCol="0">
            <a:spAutoFit/>
          </a:bodyPr>
          <a:lstStyle/>
          <a:p>
            <a:pPr algn="ctr"/>
            <a:r>
              <a:rPr lang="en-US" dirty="0" smtClean="0"/>
              <a:t>Learning</a:t>
            </a:r>
            <a:br>
              <a:rPr lang="en-US" dirty="0" smtClean="0"/>
            </a:br>
            <a:r>
              <a:rPr lang="en-US" dirty="0" smtClean="0"/>
              <a:t>Center</a:t>
            </a:r>
            <a:endParaRPr lang="en-US" dirty="0"/>
          </a:p>
        </p:txBody>
      </p:sp>
      <p:sp>
        <p:nvSpPr>
          <p:cNvPr id="30" name="TextBox 29"/>
          <p:cNvSpPr txBox="1"/>
          <p:nvPr/>
        </p:nvSpPr>
        <p:spPr>
          <a:xfrm>
            <a:off x="5546271" y="3855774"/>
            <a:ext cx="990600" cy="369332"/>
          </a:xfrm>
          <a:prstGeom prst="rect">
            <a:avLst/>
          </a:prstGeom>
          <a:noFill/>
        </p:spPr>
        <p:txBody>
          <a:bodyPr wrap="square" rtlCol="0">
            <a:spAutoFit/>
          </a:bodyPr>
          <a:lstStyle/>
          <a:p>
            <a:pPr algn="ctr"/>
            <a:r>
              <a:rPr lang="en-US" dirty="0" smtClean="0"/>
              <a:t>Office</a:t>
            </a:r>
            <a:endParaRPr lang="en-US" dirty="0"/>
          </a:p>
        </p:txBody>
      </p:sp>
      <p:sp>
        <p:nvSpPr>
          <p:cNvPr id="31" name="TextBox 30"/>
          <p:cNvSpPr txBox="1"/>
          <p:nvPr/>
        </p:nvSpPr>
        <p:spPr>
          <a:xfrm>
            <a:off x="6041571" y="5415072"/>
            <a:ext cx="990600" cy="276999"/>
          </a:xfrm>
          <a:prstGeom prst="rect">
            <a:avLst/>
          </a:prstGeom>
          <a:noFill/>
        </p:spPr>
        <p:txBody>
          <a:bodyPr wrap="square" rtlCol="0">
            <a:spAutoFit/>
          </a:bodyPr>
          <a:lstStyle/>
          <a:p>
            <a:pPr algn="ctr"/>
            <a:r>
              <a:rPr lang="en-US" sz="1200" dirty="0" smtClean="0"/>
              <a:t>Lockers</a:t>
            </a:r>
            <a:endParaRPr lang="en-US" sz="1200" dirty="0"/>
          </a:p>
        </p:txBody>
      </p:sp>
      <p:sp>
        <p:nvSpPr>
          <p:cNvPr id="32" name="TextBox 31"/>
          <p:cNvSpPr txBox="1"/>
          <p:nvPr/>
        </p:nvSpPr>
        <p:spPr>
          <a:xfrm>
            <a:off x="8175172" y="5262671"/>
            <a:ext cx="685800" cy="276999"/>
          </a:xfrm>
          <a:prstGeom prst="rect">
            <a:avLst/>
          </a:prstGeom>
          <a:noFill/>
        </p:spPr>
        <p:txBody>
          <a:bodyPr wrap="square" rtlCol="0">
            <a:spAutoFit/>
          </a:bodyPr>
          <a:lstStyle/>
          <a:p>
            <a:pPr algn="ctr"/>
            <a:r>
              <a:rPr lang="en-US" sz="1200" dirty="0" smtClean="0"/>
              <a:t>Studio</a:t>
            </a:r>
            <a:endParaRPr lang="en-US" sz="1200" dirty="0"/>
          </a:p>
        </p:txBody>
      </p:sp>
      <p:sp>
        <p:nvSpPr>
          <p:cNvPr id="33" name="TextBox 32"/>
          <p:cNvSpPr txBox="1"/>
          <p:nvPr/>
        </p:nvSpPr>
        <p:spPr>
          <a:xfrm>
            <a:off x="5851070" y="2971800"/>
            <a:ext cx="1006929" cy="276999"/>
          </a:xfrm>
          <a:prstGeom prst="rect">
            <a:avLst/>
          </a:prstGeom>
          <a:noFill/>
        </p:spPr>
        <p:txBody>
          <a:bodyPr wrap="square" rtlCol="0">
            <a:spAutoFit/>
          </a:bodyPr>
          <a:lstStyle/>
          <a:p>
            <a:pPr algn="ctr"/>
            <a:r>
              <a:rPr lang="en-US" sz="1200" dirty="0" smtClean="0"/>
              <a:t>Conference</a:t>
            </a:r>
            <a:endParaRPr lang="en-US" sz="1200" dirty="0"/>
          </a:p>
        </p:txBody>
      </p:sp>
      <p:sp>
        <p:nvSpPr>
          <p:cNvPr id="34" name="TextBox 33"/>
          <p:cNvSpPr txBox="1"/>
          <p:nvPr/>
        </p:nvSpPr>
        <p:spPr>
          <a:xfrm>
            <a:off x="5050971" y="1767440"/>
            <a:ext cx="990600" cy="646331"/>
          </a:xfrm>
          <a:prstGeom prst="rect">
            <a:avLst/>
          </a:prstGeom>
          <a:noFill/>
        </p:spPr>
        <p:txBody>
          <a:bodyPr wrap="square" rtlCol="0">
            <a:spAutoFit/>
          </a:bodyPr>
          <a:lstStyle/>
          <a:p>
            <a:pPr algn="ctr"/>
            <a:r>
              <a:rPr lang="en-US" dirty="0" smtClean="0"/>
              <a:t>Quiet Testing</a:t>
            </a:r>
            <a:endParaRPr lang="en-US" dirty="0"/>
          </a:p>
        </p:txBody>
      </p:sp>
      <p:cxnSp>
        <p:nvCxnSpPr>
          <p:cNvPr id="35" name="Straight Arrow Connector 34"/>
          <p:cNvCxnSpPr/>
          <p:nvPr/>
        </p:nvCxnSpPr>
        <p:spPr>
          <a:xfrm>
            <a:off x="3657600" y="2438400"/>
            <a:ext cx="0" cy="457200"/>
          </a:xfrm>
          <a:prstGeom prst="straightConnector1">
            <a:avLst/>
          </a:prstGeom>
          <a:ln w="41275" cap="rnd">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305300" y="2971800"/>
            <a:ext cx="609600" cy="276999"/>
          </a:xfrm>
          <a:prstGeom prst="rect">
            <a:avLst/>
          </a:prstGeom>
          <a:noFill/>
        </p:spPr>
        <p:txBody>
          <a:bodyPr wrap="square" rtlCol="0">
            <a:spAutoFit/>
          </a:bodyPr>
          <a:lstStyle/>
          <a:p>
            <a:pPr algn="ctr"/>
            <a:r>
              <a:rPr lang="en-US" sz="1200" dirty="0" smtClean="0"/>
              <a:t>Steve</a:t>
            </a:r>
            <a:endParaRPr lang="en-US" sz="1200" dirty="0"/>
          </a:p>
        </p:txBody>
      </p:sp>
      <p:sp>
        <p:nvSpPr>
          <p:cNvPr id="37" name="TextBox 36"/>
          <p:cNvSpPr txBox="1"/>
          <p:nvPr/>
        </p:nvSpPr>
        <p:spPr>
          <a:xfrm>
            <a:off x="7073708" y="2965770"/>
            <a:ext cx="609600" cy="276999"/>
          </a:xfrm>
          <a:prstGeom prst="rect">
            <a:avLst/>
          </a:prstGeom>
          <a:noFill/>
        </p:spPr>
        <p:txBody>
          <a:bodyPr wrap="square" rtlCol="0">
            <a:spAutoFit/>
          </a:bodyPr>
          <a:lstStyle/>
          <a:p>
            <a:pPr algn="ctr"/>
            <a:r>
              <a:rPr lang="en-US" sz="1200" dirty="0" smtClean="0"/>
              <a:t>Anita</a:t>
            </a:r>
            <a:endParaRPr lang="en-US" sz="1200" dirty="0"/>
          </a:p>
        </p:txBody>
      </p:sp>
      <p:sp>
        <p:nvSpPr>
          <p:cNvPr id="38" name="TextBox 37"/>
          <p:cNvSpPr txBox="1"/>
          <p:nvPr/>
        </p:nvSpPr>
        <p:spPr>
          <a:xfrm>
            <a:off x="7232911" y="3928607"/>
            <a:ext cx="533400" cy="276999"/>
          </a:xfrm>
          <a:prstGeom prst="rect">
            <a:avLst/>
          </a:prstGeom>
          <a:noFill/>
        </p:spPr>
        <p:txBody>
          <a:bodyPr wrap="square" rtlCol="0">
            <a:spAutoFit/>
          </a:bodyPr>
          <a:lstStyle/>
          <a:p>
            <a:pPr algn="ctr"/>
            <a:r>
              <a:rPr lang="en-US" sz="1200" dirty="0" smtClean="0"/>
              <a:t>Res.</a:t>
            </a:r>
            <a:endParaRPr lang="en-US" sz="1200" dirty="0"/>
          </a:p>
        </p:txBody>
      </p:sp>
      <p:sp>
        <p:nvSpPr>
          <p:cNvPr id="39" name="Rectangle 38"/>
          <p:cNvSpPr/>
          <p:nvPr/>
        </p:nvSpPr>
        <p:spPr>
          <a:xfrm>
            <a:off x="9057879" y="5084871"/>
            <a:ext cx="2949064" cy="581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5546271" y="2523067"/>
            <a:ext cx="0" cy="54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12779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Tour: Learning </a:t>
            </a:r>
            <a:r>
              <a:rPr lang="en-US" sz="4800" dirty="0" smtClean="0">
                <a:latin typeface="Factoria Medium" panose="00000600000000000000" pitchFamily="50" charset="0"/>
              </a:rPr>
              <a:t>Center</a:t>
            </a:r>
            <a:endParaRPr lang="en-US" sz="4800" dirty="0">
              <a:latin typeface="Factoria Medium" panose="00000600000000000000" pitchFamily="50"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8075" y="1741019"/>
            <a:ext cx="5409803" cy="40573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44321" y="3318663"/>
            <a:ext cx="5021942" cy="37664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360029" y="407532"/>
            <a:ext cx="4829499" cy="36221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2706" y="4404563"/>
            <a:ext cx="3716822" cy="27876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898605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Tour: Testing </a:t>
            </a:r>
            <a:r>
              <a:rPr lang="en-US" sz="4800" dirty="0" smtClean="0">
                <a:latin typeface="Factoria Medium" panose="00000600000000000000" pitchFamily="50" charset="0"/>
              </a:rPr>
              <a:t>Center</a:t>
            </a:r>
            <a:endParaRPr lang="en-US" sz="4800" dirty="0">
              <a:latin typeface="Factoria Medium" panose="00000600000000000000" pitchFamily="50"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894" y="1803661"/>
            <a:ext cx="5866507" cy="43998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401" y="1590412"/>
            <a:ext cx="6686479" cy="50148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033873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Tour: Office</a:t>
            </a:r>
            <a:endParaRPr lang="en-US" sz="4800" dirty="0">
              <a:latin typeface="Factoria Medium" panose="00000600000000000000" pitchFamily="50"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8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628075" y="1951614"/>
            <a:ext cx="6650617" cy="49879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tretch>
            <a:fillRect/>
          </a:stretch>
        </p:blipFill>
        <p:spPr>
          <a:xfrm>
            <a:off x="7100700" y="1128747"/>
            <a:ext cx="6088828" cy="45666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86170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Operations: Learning Center</a:t>
            </a:r>
            <a:endParaRPr lang="en-US" sz="4800" dirty="0">
              <a:latin typeface="Factoria Medium" panose="00000600000000000000" pitchFamily="50" charset="0"/>
            </a:endParaRPr>
          </a:p>
        </p:txBody>
      </p:sp>
      <p:sp>
        <p:nvSpPr>
          <p:cNvPr id="13" name="Text Placeholder 2"/>
          <p:cNvSpPr>
            <a:spLocks noGrp="1"/>
          </p:cNvSpPr>
          <p:nvPr>
            <p:ph type="body" sz="quarter" idx="10"/>
          </p:nvPr>
        </p:nvSpPr>
        <p:spPr>
          <a:xfrm>
            <a:off x="628075" y="1802610"/>
            <a:ext cx="12561453" cy="4862870"/>
          </a:xfrm>
        </p:spPr>
        <p:txBody>
          <a:bodyPr/>
          <a:lstStyle/>
          <a:p>
            <a:pPr>
              <a:lnSpc>
                <a:spcPct val="100000"/>
              </a:lnSpc>
            </a:pPr>
            <a:r>
              <a:rPr lang="en-US" sz="2800" dirty="0" smtClean="0">
                <a:latin typeface="Proxima Nova Cond" panose="02000506030000020004" pitchFamily="50" charset="0"/>
              </a:rPr>
              <a:t>No appointment needed, walk-in help with courses, Math Placement review</a:t>
            </a:r>
          </a:p>
          <a:p>
            <a:pPr>
              <a:lnSpc>
                <a:spcPct val="100000"/>
              </a:lnSpc>
            </a:pPr>
            <a:r>
              <a:rPr lang="en-US" sz="2800" dirty="0" smtClean="0">
                <a:latin typeface="Proxima Nova Cond" panose="02000506030000020004" pitchFamily="50" charset="0"/>
              </a:rPr>
              <a:t>Extended/evening hours – open 45 hours per week</a:t>
            </a:r>
          </a:p>
          <a:p>
            <a:pPr>
              <a:lnSpc>
                <a:spcPct val="100000"/>
              </a:lnSpc>
            </a:pPr>
            <a:r>
              <a:rPr lang="en-US" sz="2800" dirty="0" smtClean="0">
                <a:latin typeface="Proxima Nova Cond" panose="02000506030000020004" pitchFamily="50" charset="0"/>
              </a:rPr>
              <a:t>Course assistants circulate and help students with questions</a:t>
            </a:r>
          </a:p>
          <a:p>
            <a:pPr>
              <a:lnSpc>
                <a:spcPct val="100000"/>
              </a:lnSpc>
            </a:pPr>
            <a:r>
              <a:rPr lang="en-US" sz="2800" dirty="0" smtClean="0">
                <a:latin typeface="Proxima Nova Cond" panose="02000506030000020004" pitchFamily="50" charset="0"/>
              </a:rPr>
              <a:t>Two small side rooms for students with common questions</a:t>
            </a:r>
          </a:p>
          <a:p>
            <a:pPr>
              <a:lnSpc>
                <a:spcPct val="100000"/>
              </a:lnSpc>
            </a:pPr>
            <a:r>
              <a:rPr lang="en-US" sz="2800" dirty="0" smtClean="0">
                <a:latin typeface="Proxima Nova Cond" panose="02000506030000020004" pitchFamily="50" charset="0"/>
              </a:rPr>
              <a:t>Resource desk can lend:</a:t>
            </a:r>
          </a:p>
          <a:p>
            <a:pPr lvl="1">
              <a:lnSpc>
                <a:spcPct val="100000"/>
              </a:lnSpc>
            </a:pPr>
            <a:r>
              <a:rPr lang="en-US" sz="2600" dirty="0" smtClean="0">
                <a:latin typeface="Proxima Nova Cond" panose="02000506030000020004" pitchFamily="50" charset="0"/>
              </a:rPr>
              <a:t>Laptops or iPads (for use in the Center only)</a:t>
            </a:r>
          </a:p>
          <a:p>
            <a:pPr lvl="1">
              <a:lnSpc>
                <a:spcPct val="100000"/>
              </a:lnSpc>
            </a:pPr>
            <a:r>
              <a:rPr lang="en-US" sz="2600" dirty="0" smtClean="0">
                <a:latin typeface="Proxima Nova Cond" panose="02000506030000020004" pitchFamily="50" charset="0"/>
              </a:rPr>
              <a:t>TI-84 Calculators (for use in Center only)</a:t>
            </a:r>
          </a:p>
          <a:p>
            <a:pPr lvl="1">
              <a:lnSpc>
                <a:spcPct val="100000"/>
              </a:lnSpc>
            </a:pPr>
            <a:r>
              <a:rPr lang="en-US" sz="2600" dirty="0" smtClean="0">
                <a:latin typeface="Proxima Nova Cond" panose="02000506030000020004" pitchFamily="50" charset="0"/>
              </a:rPr>
              <a:t>Hardcopy textbooks (2-week loan)</a:t>
            </a:r>
          </a:p>
          <a:p>
            <a:pPr lvl="1">
              <a:lnSpc>
                <a:spcPct val="100000"/>
              </a:lnSpc>
            </a:pPr>
            <a:r>
              <a:rPr lang="en-US" sz="2600" dirty="0" smtClean="0">
                <a:latin typeface="Proxima Nova Cond" panose="02000506030000020004" pitchFamily="50" charset="0"/>
              </a:rPr>
              <a:t>Padlocks for lockers</a:t>
            </a:r>
          </a:p>
        </p:txBody>
      </p:sp>
    </p:spTree>
    <p:extLst>
      <p:ext uri="{BB962C8B-B14F-4D97-AF65-F5344CB8AC3E}">
        <p14:creationId xmlns:p14="http://schemas.microsoft.com/office/powerpoint/2010/main" val="32779064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Operations: Testing</a:t>
            </a:r>
            <a:endParaRPr lang="en-US" sz="4800" dirty="0">
              <a:latin typeface="Factoria Medium" panose="00000600000000000000" pitchFamily="50" charset="0"/>
            </a:endParaRPr>
          </a:p>
        </p:txBody>
      </p:sp>
      <p:sp>
        <p:nvSpPr>
          <p:cNvPr id="13" name="Text Placeholder 2"/>
          <p:cNvSpPr>
            <a:spLocks noGrp="1"/>
          </p:cNvSpPr>
          <p:nvPr>
            <p:ph type="body" sz="quarter" idx="10"/>
          </p:nvPr>
        </p:nvSpPr>
        <p:spPr>
          <a:xfrm>
            <a:off x="628075" y="1802610"/>
            <a:ext cx="12561453" cy="5570756"/>
          </a:xfrm>
        </p:spPr>
        <p:txBody>
          <a:bodyPr/>
          <a:lstStyle/>
          <a:p>
            <a:pPr>
              <a:lnSpc>
                <a:spcPct val="100000"/>
              </a:lnSpc>
            </a:pPr>
            <a:r>
              <a:rPr lang="en-US" sz="2800" dirty="0">
                <a:latin typeface="Proxima Nova Cond" panose="02000506030000020004" pitchFamily="50" charset="0"/>
              </a:rPr>
              <a:t>Proctored </a:t>
            </a:r>
            <a:r>
              <a:rPr lang="en-US" sz="2800" dirty="0" smtClean="0">
                <a:latin typeface="Proxima Nova Cond" panose="02000506030000020004" pitchFamily="50" charset="0"/>
              </a:rPr>
              <a:t>environment</a:t>
            </a:r>
          </a:p>
          <a:p>
            <a:pPr>
              <a:lnSpc>
                <a:spcPct val="100000"/>
              </a:lnSpc>
            </a:pPr>
            <a:r>
              <a:rPr lang="en-US" sz="2800" dirty="0">
                <a:latin typeface="Proxima Nova Cond" panose="02000506030000020004" pitchFamily="50" charset="0"/>
              </a:rPr>
              <a:t>Lockers to secure personal items </a:t>
            </a:r>
            <a:r>
              <a:rPr lang="en-US" sz="2800" dirty="0" smtClean="0">
                <a:latin typeface="Proxima Nova Cond" panose="02000506030000020004" pitchFamily="50" charset="0"/>
              </a:rPr>
              <a:t>–</a:t>
            </a:r>
            <a:br>
              <a:rPr lang="en-US" sz="2800" dirty="0" smtClean="0">
                <a:latin typeface="Proxima Nova Cond" panose="02000506030000020004" pitchFamily="50" charset="0"/>
              </a:rPr>
            </a:br>
            <a:r>
              <a:rPr lang="en-US" sz="2800" dirty="0" smtClean="0">
                <a:latin typeface="Proxima Nova Cond" panose="02000506030000020004" pitchFamily="50" charset="0"/>
              </a:rPr>
              <a:t>only </a:t>
            </a:r>
            <a:r>
              <a:rPr lang="en-US" sz="2800" dirty="0">
                <a:latin typeface="Proxima Nova Cond" panose="02000506030000020004" pitchFamily="50" charset="0"/>
              </a:rPr>
              <a:t>ID card and pen/pencil in center.</a:t>
            </a:r>
          </a:p>
          <a:p>
            <a:pPr>
              <a:lnSpc>
                <a:spcPct val="100000"/>
              </a:lnSpc>
            </a:pPr>
            <a:r>
              <a:rPr lang="en-US" sz="2800" dirty="0" smtClean="0">
                <a:latin typeface="Proxima Nova Cond" panose="02000506030000020004" pitchFamily="50" charset="0"/>
              </a:rPr>
              <a:t>96 testing stations on isolated network.</a:t>
            </a:r>
          </a:p>
          <a:p>
            <a:pPr>
              <a:lnSpc>
                <a:spcPct val="100000"/>
              </a:lnSpc>
            </a:pPr>
            <a:r>
              <a:rPr lang="en-US" sz="2800" dirty="0" smtClean="0">
                <a:latin typeface="Proxima Nova Cond" panose="02000506030000020004" pitchFamily="50" charset="0"/>
              </a:rPr>
              <a:t>Custom built testing application.</a:t>
            </a:r>
          </a:p>
          <a:p>
            <a:pPr>
              <a:lnSpc>
                <a:spcPct val="100000"/>
              </a:lnSpc>
            </a:pPr>
            <a:r>
              <a:rPr lang="en-US" sz="2800" dirty="0" smtClean="0">
                <a:latin typeface="Proxima Nova Cond" panose="02000506030000020004" pitchFamily="50" charset="0"/>
              </a:rPr>
              <a:t>On-screen TI-84CE calculator with “copy</a:t>
            </a:r>
            <a:br>
              <a:rPr lang="en-US" sz="2800" dirty="0" smtClean="0">
                <a:latin typeface="Proxima Nova Cond" panose="02000506030000020004" pitchFamily="50" charset="0"/>
              </a:rPr>
            </a:br>
            <a:r>
              <a:rPr lang="en-US" sz="2800" dirty="0" smtClean="0">
                <a:latin typeface="Proxima Nova Cond" panose="02000506030000020004" pitchFamily="50" charset="0"/>
              </a:rPr>
              <a:t>from calculator” button on numeric items.</a:t>
            </a:r>
          </a:p>
          <a:p>
            <a:pPr>
              <a:lnSpc>
                <a:spcPct val="100000"/>
              </a:lnSpc>
            </a:pPr>
            <a:r>
              <a:rPr lang="en-US" sz="2800" dirty="0" smtClean="0">
                <a:latin typeface="Proxima Nova Cond" panose="02000506030000020004" pitchFamily="50" charset="0"/>
              </a:rPr>
              <a:t>Check-in station checks eligibility, assigns seat</a:t>
            </a:r>
          </a:p>
          <a:p>
            <a:pPr>
              <a:lnSpc>
                <a:spcPct val="100000"/>
              </a:lnSpc>
            </a:pPr>
            <a:r>
              <a:rPr lang="en-US" sz="2800" dirty="0" smtClean="0">
                <a:latin typeface="Proxima Nova Cond" panose="02000506030000020004" pitchFamily="50" charset="0"/>
              </a:rPr>
              <a:t>Check-out station ensure exam </a:t>
            </a:r>
            <a:r>
              <a:rPr lang="en-US" sz="2800" dirty="0" smtClean="0">
                <a:latin typeface="Proxima Nova Cond" panose="02000506030000020004" pitchFamily="50" charset="0"/>
              </a:rPr>
              <a:t>submitted</a:t>
            </a:r>
          </a:p>
          <a:p>
            <a:pPr>
              <a:lnSpc>
                <a:spcPct val="100000"/>
              </a:lnSpc>
            </a:pPr>
            <a:r>
              <a:rPr lang="en-US" sz="2800" dirty="0" smtClean="0">
                <a:latin typeface="Proxima Nova Cond" panose="02000506030000020004" pitchFamily="50" charset="0"/>
              </a:rPr>
              <a:t>Supports paper make-up exams for other departmental courses.</a:t>
            </a:r>
            <a:endParaRPr lang="en-US" sz="2800" dirty="0" smtClean="0">
              <a:latin typeface="Proxima Nova Cond" panose="02000506030000020004" pitchFamily="50"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651" y="865196"/>
            <a:ext cx="5014857" cy="376114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425839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Suite of Precalculus Courses</a:t>
            </a:r>
          </a:p>
        </p:txBody>
      </p:sp>
      <p:sp>
        <p:nvSpPr>
          <p:cNvPr id="3" name="Text Placeholder 2"/>
          <p:cNvSpPr>
            <a:spLocks noGrp="1"/>
          </p:cNvSpPr>
          <p:nvPr>
            <p:ph type="body" sz="quarter" idx="10"/>
          </p:nvPr>
        </p:nvSpPr>
        <p:spPr>
          <a:xfrm>
            <a:off x="628075" y="5142970"/>
            <a:ext cx="12561453" cy="1785104"/>
          </a:xfrm>
        </p:spPr>
        <p:txBody>
          <a:bodyPr/>
          <a:lstStyle/>
          <a:p>
            <a:pPr>
              <a:lnSpc>
                <a:spcPct val="100000"/>
              </a:lnSpc>
            </a:pPr>
            <a:r>
              <a:rPr lang="en-US" sz="2800" dirty="0" smtClean="0">
                <a:latin typeface="Proxima Nova Cond" panose="02000506030000020004" pitchFamily="50" charset="0"/>
              </a:rPr>
              <a:t>Five courses, each 1 credit</a:t>
            </a:r>
          </a:p>
          <a:p>
            <a:pPr>
              <a:lnSpc>
                <a:spcPct val="100000"/>
              </a:lnSpc>
            </a:pPr>
            <a:r>
              <a:rPr lang="en-US" sz="2800" dirty="0" smtClean="0">
                <a:latin typeface="Proxima Nova Cond" panose="02000506030000020004" pitchFamily="50" charset="0"/>
              </a:rPr>
              <a:t>Courses have prerequisite relationships, but concurrent enrollment is allowed</a:t>
            </a:r>
          </a:p>
          <a:p>
            <a:pPr>
              <a:lnSpc>
                <a:spcPct val="100000"/>
              </a:lnSpc>
            </a:pPr>
            <a:r>
              <a:rPr lang="en-US" sz="2800" dirty="0" smtClean="0">
                <a:latin typeface="Proxima Nova Cond" panose="02000506030000020004" pitchFamily="50" charset="0"/>
              </a:rPr>
              <a:t>Students can register for just one, all five, anything in between (respecting </a:t>
            </a:r>
            <a:r>
              <a:rPr lang="en-US" sz="2800" dirty="0" err="1" smtClean="0">
                <a:latin typeface="Proxima Nova Cond" panose="02000506030000020004" pitchFamily="50" charset="0"/>
              </a:rPr>
              <a:t>prereqs</a:t>
            </a:r>
            <a:r>
              <a:rPr lang="en-US" sz="2800" dirty="0">
                <a:latin typeface="Proxima Nova Cond" panose="02000506030000020004" pitchFamily="50" charset="0"/>
              </a:rPr>
              <a:t>)</a:t>
            </a:r>
            <a:endParaRPr lang="en-US" sz="2800" dirty="0" smtClean="0">
              <a:latin typeface="Proxima Nova Cond" panose="02000506030000020004" pitchFamily="50" charset="0"/>
            </a:endParaRPr>
          </a:p>
        </p:txBody>
      </p:sp>
      <p:sp>
        <p:nvSpPr>
          <p:cNvPr id="7" name="Right Arrow 6"/>
          <p:cNvSpPr/>
          <p:nvPr/>
        </p:nvSpPr>
        <p:spPr>
          <a:xfrm>
            <a:off x="3482492" y="3137458"/>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9" name="Right Arrow 8"/>
          <p:cNvSpPr/>
          <p:nvPr/>
        </p:nvSpPr>
        <p:spPr>
          <a:xfrm rot="20092851">
            <a:off x="6505912" y="264162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0" name="Right Arrow 9"/>
          <p:cNvSpPr/>
          <p:nvPr/>
        </p:nvSpPr>
        <p:spPr>
          <a:xfrm rot="1642697">
            <a:off x="6502291" y="348313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3" name="Right Arrow 12"/>
          <p:cNvSpPr/>
          <p:nvPr/>
        </p:nvSpPr>
        <p:spPr>
          <a:xfrm>
            <a:off x="9486824" y="3828806"/>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844" y="3514860"/>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18" y="349673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78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31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8844" y="207299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61120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Operations: Office</a:t>
            </a:r>
            <a:endParaRPr lang="en-US" sz="4800" dirty="0">
              <a:latin typeface="Factoria Medium" panose="00000600000000000000" pitchFamily="50" charset="0"/>
            </a:endParaRPr>
          </a:p>
        </p:txBody>
      </p:sp>
      <p:sp>
        <p:nvSpPr>
          <p:cNvPr id="13" name="Text Placeholder 2"/>
          <p:cNvSpPr>
            <a:spLocks noGrp="1"/>
          </p:cNvSpPr>
          <p:nvPr>
            <p:ph type="body" sz="quarter" idx="10"/>
          </p:nvPr>
        </p:nvSpPr>
        <p:spPr>
          <a:xfrm>
            <a:off x="628075" y="1802610"/>
            <a:ext cx="12561453" cy="4939814"/>
          </a:xfrm>
        </p:spPr>
        <p:txBody>
          <a:bodyPr/>
          <a:lstStyle/>
          <a:p>
            <a:pPr>
              <a:lnSpc>
                <a:spcPct val="100000"/>
              </a:lnSpc>
            </a:pPr>
            <a:r>
              <a:rPr lang="en-US" sz="2800" dirty="0" smtClean="0">
                <a:latin typeface="Proxima Nova Cond" panose="02000506030000020004" pitchFamily="50" charset="0"/>
              </a:rPr>
              <a:t>Front desk to answer student questions, answer phones (undergrad)</a:t>
            </a:r>
          </a:p>
          <a:p>
            <a:pPr>
              <a:lnSpc>
                <a:spcPct val="100000"/>
              </a:lnSpc>
            </a:pPr>
            <a:r>
              <a:rPr lang="en-US" sz="2800" dirty="0" smtClean="0">
                <a:latin typeface="Proxima Nova Cond" panose="02000506030000020004" pitchFamily="50" charset="0"/>
              </a:rPr>
              <a:t>Resource desk to lend and return resources (undergrad)</a:t>
            </a:r>
          </a:p>
          <a:p>
            <a:pPr>
              <a:lnSpc>
                <a:spcPct val="100000"/>
              </a:lnSpc>
            </a:pPr>
            <a:r>
              <a:rPr lang="en-US" sz="2800" dirty="0" smtClean="0">
                <a:latin typeface="Proxima Nova Cond" panose="02000506030000020004" pitchFamily="50" charset="0"/>
              </a:rPr>
              <a:t>Quiet / special-needs testing area</a:t>
            </a:r>
          </a:p>
          <a:p>
            <a:pPr>
              <a:lnSpc>
                <a:spcPct val="100000"/>
              </a:lnSpc>
            </a:pPr>
            <a:r>
              <a:rPr lang="en-US" sz="2800" dirty="0" smtClean="0">
                <a:latin typeface="Proxima Nova Cond" panose="02000506030000020004" pitchFamily="50" charset="0"/>
              </a:rPr>
              <a:t>Time-clock and </a:t>
            </a:r>
            <a:r>
              <a:rPr lang="en-US" sz="2800" dirty="0" smtClean="0">
                <a:latin typeface="Proxima Nova Cond" panose="02000506030000020004" pitchFamily="50" charset="0"/>
              </a:rPr>
              <a:t>bulletin board </a:t>
            </a:r>
            <a:r>
              <a:rPr lang="en-US" sz="2800" dirty="0" smtClean="0">
                <a:latin typeface="Proxima Nova Cond" panose="02000506030000020004" pitchFamily="50" charset="0"/>
              </a:rPr>
              <a:t>to request hour changes, etc.</a:t>
            </a:r>
          </a:p>
          <a:p>
            <a:pPr>
              <a:lnSpc>
                <a:spcPct val="100000"/>
              </a:lnSpc>
            </a:pPr>
            <a:r>
              <a:rPr lang="en-US" sz="2800" dirty="0" smtClean="0">
                <a:latin typeface="Proxima Nova Cond" panose="02000506030000020004" pitchFamily="50" charset="0"/>
              </a:rPr>
              <a:t>Assistant director (GTA) or Director on duty during all open hours to handle situations</a:t>
            </a:r>
          </a:p>
          <a:p>
            <a:pPr lvl="1">
              <a:lnSpc>
                <a:spcPct val="100000"/>
              </a:lnSpc>
            </a:pPr>
            <a:r>
              <a:rPr lang="en-US" sz="2400" dirty="0" smtClean="0">
                <a:latin typeface="Proxima Nova Cond" panose="02000506030000020004" pitchFamily="50" charset="0"/>
              </a:rPr>
              <a:t>Requests for extensions</a:t>
            </a:r>
          </a:p>
          <a:p>
            <a:pPr lvl="1">
              <a:lnSpc>
                <a:spcPct val="100000"/>
              </a:lnSpc>
            </a:pPr>
            <a:r>
              <a:rPr lang="en-US" sz="2600" dirty="0" smtClean="0">
                <a:latin typeface="Proxima Nova Cond" panose="02000506030000020004" pitchFamily="50" charset="0"/>
              </a:rPr>
              <a:t>Accommodations</a:t>
            </a:r>
          </a:p>
          <a:p>
            <a:pPr lvl="1">
              <a:lnSpc>
                <a:spcPct val="100000"/>
              </a:lnSpc>
            </a:pPr>
            <a:r>
              <a:rPr lang="en-US" sz="2600" dirty="0" smtClean="0">
                <a:latin typeface="Proxima Nova Cond" panose="02000506030000020004" pitchFamily="50" charset="0"/>
              </a:rPr>
              <a:t>Cheating incidents</a:t>
            </a:r>
          </a:p>
          <a:p>
            <a:pPr>
              <a:lnSpc>
                <a:spcPct val="100000"/>
              </a:lnSpc>
            </a:pPr>
            <a:r>
              <a:rPr lang="en-US" sz="2800" dirty="0" smtClean="0">
                <a:latin typeface="Proxima Nova Cond" panose="02000506030000020004" pitchFamily="50" charset="0"/>
              </a:rPr>
              <a:t>Conference room available for conversations with students in a less public setting.</a:t>
            </a:r>
          </a:p>
        </p:txBody>
      </p:sp>
    </p:spTree>
    <p:extLst>
      <p:ext uri="{BB962C8B-B14F-4D97-AF65-F5344CB8AC3E}">
        <p14:creationId xmlns:p14="http://schemas.microsoft.com/office/powerpoint/2010/main" val="4195475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Operations: Online</a:t>
            </a:r>
            <a:endParaRPr lang="en-US" sz="4800" dirty="0">
              <a:latin typeface="Factoria Medium" panose="00000600000000000000" pitchFamily="50" charset="0"/>
            </a:endParaRPr>
          </a:p>
        </p:txBody>
      </p:sp>
      <p:sp>
        <p:nvSpPr>
          <p:cNvPr id="13" name="Text Placeholder 2"/>
          <p:cNvSpPr>
            <a:spLocks noGrp="1"/>
          </p:cNvSpPr>
          <p:nvPr>
            <p:ph type="body" sz="quarter" idx="10"/>
          </p:nvPr>
        </p:nvSpPr>
        <p:spPr>
          <a:xfrm>
            <a:off x="628075" y="1802610"/>
            <a:ext cx="12561453" cy="4124206"/>
          </a:xfrm>
        </p:spPr>
        <p:txBody>
          <a:bodyPr/>
          <a:lstStyle/>
          <a:p>
            <a:pPr>
              <a:lnSpc>
                <a:spcPct val="100000"/>
              </a:lnSpc>
            </a:pPr>
            <a:r>
              <a:rPr lang="en-US" sz="2800" dirty="0" smtClean="0">
                <a:latin typeface="Proxima Nova Cond" panose="02000506030000020004" pitchFamily="50" charset="0"/>
              </a:rPr>
              <a:t>Automated jobs to update registrations, transfer credit, placement results, etc.</a:t>
            </a:r>
          </a:p>
          <a:p>
            <a:pPr>
              <a:lnSpc>
                <a:spcPct val="100000"/>
              </a:lnSpc>
            </a:pPr>
            <a:r>
              <a:rPr lang="en-US" sz="2800" dirty="0" smtClean="0">
                <a:latin typeface="Proxima Nova Cond" panose="02000506030000020004" pitchFamily="50" charset="0"/>
              </a:rPr>
              <a:t>Automated reports of student progress to groups (athletics, engineering, etc.)</a:t>
            </a:r>
          </a:p>
          <a:p>
            <a:pPr>
              <a:lnSpc>
                <a:spcPct val="100000"/>
              </a:lnSpc>
            </a:pPr>
            <a:r>
              <a:rPr lang="en-US" sz="2800" dirty="0" smtClean="0">
                <a:latin typeface="Proxima Nova Cond" panose="02000506030000020004" pitchFamily="50" charset="0"/>
              </a:rPr>
              <a:t>Tracking outstanding resource loans</a:t>
            </a:r>
          </a:p>
          <a:p>
            <a:pPr>
              <a:lnSpc>
                <a:spcPct val="100000"/>
              </a:lnSpc>
            </a:pPr>
            <a:r>
              <a:rPr lang="en-US" sz="2800" dirty="0" smtClean="0">
                <a:latin typeface="Proxima Nova Cond" panose="02000506030000020004" pitchFamily="50" charset="0"/>
              </a:rPr>
              <a:t>Billing for placement, challenge exams, lost resource items</a:t>
            </a:r>
          </a:p>
          <a:p>
            <a:pPr>
              <a:lnSpc>
                <a:spcPct val="100000"/>
              </a:lnSpc>
            </a:pPr>
            <a:r>
              <a:rPr lang="en-US" sz="2800" dirty="0" smtClean="0">
                <a:latin typeface="Proxima Nova Cond" panose="02000506030000020004" pitchFamily="50" charset="0"/>
              </a:rPr>
              <a:t>Batch to generate list of students for support emails based on status</a:t>
            </a:r>
          </a:p>
          <a:p>
            <a:pPr>
              <a:lnSpc>
                <a:spcPct val="100000"/>
              </a:lnSpc>
            </a:pPr>
            <a:r>
              <a:rPr lang="en-US" sz="2800" dirty="0" smtClean="0">
                <a:latin typeface="Proxima Nova Cond" panose="02000506030000020004" pitchFamily="50" charset="0"/>
              </a:rPr>
              <a:t>Automated grade submission at end of term</a:t>
            </a:r>
          </a:p>
          <a:p>
            <a:pPr>
              <a:lnSpc>
                <a:spcPct val="100000"/>
              </a:lnSpc>
            </a:pPr>
            <a:r>
              <a:rPr lang="en-US" sz="2800" dirty="0" smtClean="0">
                <a:latin typeface="Proxima Nova Cond" panose="02000506030000020004" pitchFamily="50" charset="0"/>
              </a:rPr>
              <a:t>Online proctoring system (built for COVID, but useful for special situations)</a:t>
            </a:r>
          </a:p>
        </p:txBody>
      </p:sp>
    </p:spTree>
    <p:extLst>
      <p:ext uri="{BB962C8B-B14F-4D97-AF65-F5344CB8AC3E}">
        <p14:creationId xmlns:p14="http://schemas.microsoft.com/office/powerpoint/2010/main" val="14429351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328" y="3780073"/>
            <a:ext cx="9744199" cy="1015663"/>
          </a:xfrm>
        </p:spPr>
        <p:txBody>
          <a:bodyPr/>
          <a:lstStyle/>
          <a:p>
            <a:r>
              <a:rPr lang="en-US" dirty="0" smtClean="0">
                <a:latin typeface="Factoria Medium" panose="00000600000000000000" pitchFamily="50" charset="0"/>
              </a:rPr>
              <a:t>Outcomes</a:t>
            </a:r>
            <a:endParaRPr lang="en-US" dirty="0">
              <a:latin typeface="Factoria Medium" panose="00000600000000000000" pitchFamily="50" charset="0"/>
            </a:endParaRPr>
          </a:p>
        </p:txBody>
      </p:sp>
    </p:spTree>
    <p:extLst>
      <p:ext uri="{BB962C8B-B14F-4D97-AF65-F5344CB8AC3E}">
        <p14:creationId xmlns:p14="http://schemas.microsoft.com/office/powerpoint/2010/main" val="74727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Drop/Withdraw/Fail Rates</a:t>
            </a:r>
            <a:endParaRPr lang="en-US" sz="4800" dirty="0">
              <a:latin typeface="Factoria Medium" panose="00000600000000000000" pitchFamily="50" charset="0"/>
            </a:endParaRPr>
          </a:p>
        </p:txBody>
      </p:sp>
      <p:graphicFrame>
        <p:nvGraphicFramePr>
          <p:cNvPr id="5" name="Chart 4">
            <a:extLst>
              <a:ext uri="{FF2B5EF4-FFF2-40B4-BE49-F238E27FC236}">
                <a16:creationId xmlns:a16="http://schemas.microsoft.com/office/drawing/2014/main" id="{375D9D0D-11FD-4708-BA25-3281E9E1CD66}"/>
              </a:ext>
            </a:extLst>
          </p:cNvPr>
          <p:cNvGraphicFramePr>
            <a:graphicFrameLocks/>
          </p:cNvGraphicFramePr>
          <p:nvPr>
            <p:extLst>
              <p:ext uri="{D42A27DB-BD31-4B8C-83A1-F6EECF244321}">
                <p14:modId xmlns:p14="http://schemas.microsoft.com/office/powerpoint/2010/main" val="1709645711"/>
              </p:ext>
            </p:extLst>
          </p:nvPr>
        </p:nvGraphicFramePr>
        <p:xfrm>
          <a:off x="628075" y="1812713"/>
          <a:ext cx="12332145" cy="50053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24899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Grades in Completed Courses (Fall, 2019)</a:t>
            </a:r>
            <a:endParaRPr lang="en-US" sz="4800" dirty="0">
              <a:latin typeface="Factoria Medium" panose="00000600000000000000" pitchFamily="50"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114" y="2083653"/>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114" y="384377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356" y="2083653"/>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356" y="384377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356" y="5603889"/>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8"/>
          <a:stretch>
            <a:fillRect/>
          </a:stretch>
        </p:blipFill>
        <p:spPr>
          <a:xfrm>
            <a:off x="3332114" y="1963199"/>
            <a:ext cx="3011685" cy="1353429"/>
          </a:xfrm>
          <a:prstGeom prst="rect">
            <a:avLst/>
          </a:prstGeom>
        </p:spPr>
      </p:pic>
      <p:pic>
        <p:nvPicPr>
          <p:cNvPr id="25" name="Picture 24"/>
          <p:cNvPicPr>
            <a:picLocks noChangeAspect="1"/>
          </p:cNvPicPr>
          <p:nvPr/>
        </p:nvPicPr>
        <p:blipFill>
          <a:blip r:embed="rId9"/>
          <a:stretch>
            <a:fillRect/>
          </a:stretch>
        </p:blipFill>
        <p:spPr>
          <a:xfrm>
            <a:off x="3332114" y="3723317"/>
            <a:ext cx="3011685" cy="1353429"/>
          </a:xfrm>
          <a:prstGeom prst="rect">
            <a:avLst/>
          </a:prstGeom>
        </p:spPr>
      </p:pic>
      <p:pic>
        <p:nvPicPr>
          <p:cNvPr id="26" name="Picture 25"/>
          <p:cNvPicPr>
            <a:picLocks noChangeAspect="1"/>
          </p:cNvPicPr>
          <p:nvPr/>
        </p:nvPicPr>
        <p:blipFill>
          <a:blip r:embed="rId10"/>
          <a:stretch>
            <a:fillRect/>
          </a:stretch>
        </p:blipFill>
        <p:spPr>
          <a:xfrm>
            <a:off x="3332113" y="5483435"/>
            <a:ext cx="3011685" cy="1353429"/>
          </a:xfrm>
          <a:prstGeom prst="rect">
            <a:avLst/>
          </a:prstGeom>
        </p:spPr>
      </p:pic>
      <p:pic>
        <p:nvPicPr>
          <p:cNvPr id="28" name="Picture 27"/>
          <p:cNvPicPr>
            <a:picLocks noChangeAspect="1"/>
          </p:cNvPicPr>
          <p:nvPr/>
        </p:nvPicPr>
        <p:blipFill>
          <a:blip r:embed="rId11"/>
          <a:stretch>
            <a:fillRect/>
          </a:stretch>
        </p:blipFill>
        <p:spPr>
          <a:xfrm>
            <a:off x="9346873" y="1963199"/>
            <a:ext cx="3011685" cy="1353429"/>
          </a:xfrm>
          <a:prstGeom prst="rect">
            <a:avLst/>
          </a:prstGeom>
        </p:spPr>
      </p:pic>
      <p:pic>
        <p:nvPicPr>
          <p:cNvPr id="29" name="Picture 28"/>
          <p:cNvPicPr>
            <a:picLocks noChangeAspect="1"/>
          </p:cNvPicPr>
          <p:nvPr/>
        </p:nvPicPr>
        <p:blipFill>
          <a:blip r:embed="rId12"/>
          <a:stretch>
            <a:fillRect/>
          </a:stretch>
        </p:blipFill>
        <p:spPr>
          <a:xfrm>
            <a:off x="9346872" y="3723316"/>
            <a:ext cx="3011685" cy="1353429"/>
          </a:xfrm>
          <a:prstGeom prst="rect">
            <a:avLst/>
          </a:prstGeom>
        </p:spPr>
      </p:pic>
      <p:sp>
        <p:nvSpPr>
          <p:cNvPr id="30" name="Text Placeholder 2"/>
          <p:cNvSpPr>
            <a:spLocks noGrp="1"/>
          </p:cNvSpPr>
          <p:nvPr>
            <p:ph type="body" sz="quarter" idx="10"/>
          </p:nvPr>
        </p:nvSpPr>
        <p:spPr>
          <a:xfrm>
            <a:off x="3332114" y="3260647"/>
            <a:ext cx="1164772" cy="400110"/>
          </a:xfrm>
        </p:spPr>
        <p:txBody>
          <a:bodyPr/>
          <a:lstStyle/>
          <a:p>
            <a:pPr marL="0" indent="0">
              <a:lnSpc>
                <a:spcPct val="100000"/>
              </a:lnSpc>
              <a:buNone/>
            </a:pPr>
            <a:r>
              <a:rPr lang="en-US" sz="1400" b="1" dirty="0" smtClean="0">
                <a:latin typeface="Calibri" panose="020F0502020204030204" pitchFamily="34" charset="0"/>
                <a:cs typeface="Calibri" panose="020F0502020204030204" pitchFamily="34" charset="0"/>
              </a:rPr>
              <a:t>n = 1,141</a:t>
            </a:r>
          </a:p>
        </p:txBody>
      </p:sp>
      <p:sp>
        <p:nvSpPr>
          <p:cNvPr id="31" name="Text Placeholder 2"/>
          <p:cNvSpPr txBox="1">
            <a:spLocks/>
          </p:cNvSpPr>
          <p:nvPr/>
        </p:nvSpPr>
        <p:spPr>
          <a:xfrm>
            <a:off x="3332113" y="5056830"/>
            <a:ext cx="1164772" cy="400110"/>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buFont typeface="Arial"/>
              <a:buNone/>
            </a:pPr>
            <a:r>
              <a:rPr lang="en-US" sz="1400" b="1" dirty="0" smtClean="0">
                <a:latin typeface="Calibri" panose="020F0502020204030204" pitchFamily="34" charset="0"/>
                <a:cs typeface="Calibri" panose="020F0502020204030204" pitchFamily="34" charset="0"/>
              </a:rPr>
              <a:t>n = 1,414</a:t>
            </a:r>
          </a:p>
        </p:txBody>
      </p:sp>
      <p:sp>
        <p:nvSpPr>
          <p:cNvPr id="32" name="Text Placeholder 2"/>
          <p:cNvSpPr txBox="1">
            <a:spLocks/>
          </p:cNvSpPr>
          <p:nvPr/>
        </p:nvSpPr>
        <p:spPr>
          <a:xfrm>
            <a:off x="3332114" y="6802961"/>
            <a:ext cx="1164772" cy="400110"/>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buFont typeface="Arial"/>
              <a:buNone/>
            </a:pPr>
            <a:r>
              <a:rPr lang="en-US" sz="1400" b="1" dirty="0" smtClean="0">
                <a:latin typeface="Calibri" panose="020F0502020204030204" pitchFamily="34" charset="0"/>
                <a:cs typeface="Calibri" panose="020F0502020204030204" pitchFamily="34" charset="0"/>
              </a:rPr>
              <a:t>n = 877</a:t>
            </a:r>
          </a:p>
        </p:txBody>
      </p:sp>
      <p:sp>
        <p:nvSpPr>
          <p:cNvPr id="33" name="Text Placeholder 2"/>
          <p:cNvSpPr txBox="1">
            <a:spLocks/>
          </p:cNvSpPr>
          <p:nvPr/>
        </p:nvSpPr>
        <p:spPr>
          <a:xfrm>
            <a:off x="9346873" y="3260647"/>
            <a:ext cx="1164772" cy="400110"/>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buFont typeface="Arial"/>
              <a:buNone/>
            </a:pPr>
            <a:r>
              <a:rPr lang="en-US" sz="1400" b="1" dirty="0" smtClean="0">
                <a:latin typeface="Calibri" panose="020F0502020204030204" pitchFamily="34" charset="0"/>
                <a:cs typeface="Calibri" panose="020F0502020204030204" pitchFamily="34" charset="0"/>
              </a:rPr>
              <a:t>n = 862</a:t>
            </a:r>
          </a:p>
        </p:txBody>
      </p:sp>
      <p:sp>
        <p:nvSpPr>
          <p:cNvPr id="34" name="Text Placeholder 2"/>
          <p:cNvSpPr txBox="1">
            <a:spLocks/>
          </p:cNvSpPr>
          <p:nvPr/>
        </p:nvSpPr>
        <p:spPr>
          <a:xfrm>
            <a:off x="9346872" y="5056830"/>
            <a:ext cx="1164772" cy="400110"/>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buFont typeface="Arial"/>
              <a:buNone/>
            </a:pPr>
            <a:r>
              <a:rPr lang="en-US" sz="1400" b="1" dirty="0" smtClean="0">
                <a:latin typeface="Calibri" panose="020F0502020204030204" pitchFamily="34" charset="0"/>
                <a:cs typeface="Calibri" panose="020F0502020204030204" pitchFamily="34" charset="0"/>
              </a:rPr>
              <a:t>n = 366</a:t>
            </a:r>
          </a:p>
        </p:txBody>
      </p:sp>
      <p:sp>
        <p:nvSpPr>
          <p:cNvPr id="35" name="Text Placeholder 2"/>
          <p:cNvSpPr txBox="1">
            <a:spLocks/>
          </p:cNvSpPr>
          <p:nvPr/>
        </p:nvSpPr>
        <p:spPr>
          <a:xfrm>
            <a:off x="6847114" y="5503997"/>
            <a:ext cx="6342416" cy="615553"/>
          </a:xfrm>
          <a:prstGeom prst="rect">
            <a:avLst/>
          </a:prstGeom>
        </p:spPr>
        <p:txBody>
          <a:bodyPr vert="horz" wrap="square"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a:lnSpc>
                <a:spcPct val="100000"/>
              </a:lnSpc>
            </a:pPr>
            <a:r>
              <a:rPr lang="en-US" sz="2800" dirty="0" smtClean="0">
                <a:latin typeface="Proxima Nova Cond" panose="02000506030000020004" pitchFamily="50" charset="0"/>
              </a:rPr>
              <a:t>Typical on campus semester</a:t>
            </a:r>
          </a:p>
        </p:txBody>
      </p:sp>
    </p:spTree>
    <p:extLst>
      <p:ext uri="{BB962C8B-B14F-4D97-AF65-F5344CB8AC3E}">
        <p14:creationId xmlns:p14="http://schemas.microsoft.com/office/powerpoint/2010/main" val="42672916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Grades in Completed Courses (Fall, 2020)</a:t>
            </a:r>
            <a:endParaRPr lang="en-US" sz="4800" dirty="0">
              <a:latin typeface="Factoria Medium" panose="00000600000000000000" pitchFamily="50"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114" y="2083653"/>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114" y="384377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356" y="2083653"/>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356" y="384377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356" y="5603889"/>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 Placeholder 2"/>
          <p:cNvSpPr>
            <a:spLocks noGrp="1"/>
          </p:cNvSpPr>
          <p:nvPr>
            <p:ph type="body" sz="quarter" idx="10"/>
          </p:nvPr>
        </p:nvSpPr>
        <p:spPr>
          <a:xfrm>
            <a:off x="3332114" y="3260647"/>
            <a:ext cx="1164772" cy="400110"/>
          </a:xfrm>
        </p:spPr>
        <p:txBody>
          <a:bodyPr/>
          <a:lstStyle/>
          <a:p>
            <a:pPr marL="0" indent="0">
              <a:lnSpc>
                <a:spcPct val="100000"/>
              </a:lnSpc>
              <a:buNone/>
            </a:pPr>
            <a:r>
              <a:rPr lang="en-US" sz="1400" b="1" dirty="0" smtClean="0">
                <a:latin typeface="Calibri" panose="020F0502020204030204" pitchFamily="34" charset="0"/>
                <a:cs typeface="Calibri" panose="020F0502020204030204" pitchFamily="34" charset="0"/>
              </a:rPr>
              <a:t>n = 987</a:t>
            </a:r>
          </a:p>
        </p:txBody>
      </p:sp>
      <p:sp>
        <p:nvSpPr>
          <p:cNvPr id="31" name="Text Placeholder 2"/>
          <p:cNvSpPr txBox="1">
            <a:spLocks/>
          </p:cNvSpPr>
          <p:nvPr/>
        </p:nvSpPr>
        <p:spPr>
          <a:xfrm>
            <a:off x="3332113" y="5056830"/>
            <a:ext cx="1164772" cy="400110"/>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buFont typeface="Arial"/>
              <a:buNone/>
            </a:pPr>
            <a:r>
              <a:rPr lang="en-US" sz="1400" b="1" dirty="0" smtClean="0">
                <a:latin typeface="Calibri" panose="020F0502020204030204" pitchFamily="34" charset="0"/>
                <a:cs typeface="Calibri" panose="020F0502020204030204" pitchFamily="34" charset="0"/>
              </a:rPr>
              <a:t>n = 1,231</a:t>
            </a:r>
          </a:p>
        </p:txBody>
      </p:sp>
      <p:sp>
        <p:nvSpPr>
          <p:cNvPr id="32" name="Text Placeholder 2"/>
          <p:cNvSpPr txBox="1">
            <a:spLocks/>
          </p:cNvSpPr>
          <p:nvPr/>
        </p:nvSpPr>
        <p:spPr>
          <a:xfrm>
            <a:off x="3332114" y="6802961"/>
            <a:ext cx="1164772" cy="400110"/>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buFont typeface="Arial"/>
              <a:buNone/>
            </a:pPr>
            <a:r>
              <a:rPr lang="en-US" sz="1400" b="1" dirty="0" smtClean="0">
                <a:latin typeface="Calibri" panose="020F0502020204030204" pitchFamily="34" charset="0"/>
                <a:cs typeface="Calibri" panose="020F0502020204030204" pitchFamily="34" charset="0"/>
              </a:rPr>
              <a:t>n = 703</a:t>
            </a:r>
          </a:p>
        </p:txBody>
      </p:sp>
      <p:sp>
        <p:nvSpPr>
          <p:cNvPr id="33" name="Text Placeholder 2"/>
          <p:cNvSpPr txBox="1">
            <a:spLocks/>
          </p:cNvSpPr>
          <p:nvPr/>
        </p:nvSpPr>
        <p:spPr>
          <a:xfrm>
            <a:off x="9346873" y="3260647"/>
            <a:ext cx="1164772" cy="400110"/>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buFont typeface="Arial"/>
              <a:buNone/>
            </a:pPr>
            <a:r>
              <a:rPr lang="en-US" sz="1400" b="1" dirty="0" smtClean="0">
                <a:latin typeface="Calibri" panose="020F0502020204030204" pitchFamily="34" charset="0"/>
                <a:cs typeface="Calibri" panose="020F0502020204030204" pitchFamily="34" charset="0"/>
              </a:rPr>
              <a:t>n = 705</a:t>
            </a:r>
          </a:p>
        </p:txBody>
      </p:sp>
      <p:sp>
        <p:nvSpPr>
          <p:cNvPr id="34" name="Text Placeholder 2"/>
          <p:cNvSpPr txBox="1">
            <a:spLocks/>
          </p:cNvSpPr>
          <p:nvPr/>
        </p:nvSpPr>
        <p:spPr>
          <a:xfrm>
            <a:off x="9346872" y="5056830"/>
            <a:ext cx="1164772" cy="400110"/>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buFont typeface="Arial"/>
              <a:buNone/>
            </a:pPr>
            <a:r>
              <a:rPr lang="en-US" sz="1400" b="1" dirty="0" smtClean="0">
                <a:latin typeface="Calibri" panose="020F0502020204030204" pitchFamily="34" charset="0"/>
                <a:cs typeface="Calibri" panose="020F0502020204030204" pitchFamily="34" charset="0"/>
              </a:rPr>
              <a:t>n = 265</a:t>
            </a:r>
          </a:p>
        </p:txBody>
      </p:sp>
      <p:pic>
        <p:nvPicPr>
          <p:cNvPr id="3" name="Picture 2"/>
          <p:cNvPicPr>
            <a:picLocks noChangeAspect="1"/>
          </p:cNvPicPr>
          <p:nvPr/>
        </p:nvPicPr>
        <p:blipFill>
          <a:blip r:embed="rId8"/>
          <a:stretch>
            <a:fillRect/>
          </a:stretch>
        </p:blipFill>
        <p:spPr>
          <a:xfrm>
            <a:off x="3326018" y="1951901"/>
            <a:ext cx="3023878" cy="1371719"/>
          </a:xfrm>
          <a:prstGeom prst="rect">
            <a:avLst/>
          </a:prstGeom>
        </p:spPr>
      </p:pic>
      <p:pic>
        <p:nvPicPr>
          <p:cNvPr id="5" name="Picture 4"/>
          <p:cNvPicPr>
            <a:picLocks noChangeAspect="1"/>
          </p:cNvPicPr>
          <p:nvPr/>
        </p:nvPicPr>
        <p:blipFill>
          <a:blip r:embed="rId9"/>
          <a:stretch>
            <a:fillRect/>
          </a:stretch>
        </p:blipFill>
        <p:spPr>
          <a:xfrm>
            <a:off x="3326018" y="5481294"/>
            <a:ext cx="3023878" cy="1371719"/>
          </a:xfrm>
          <a:prstGeom prst="rect">
            <a:avLst/>
          </a:prstGeom>
        </p:spPr>
      </p:pic>
      <p:pic>
        <p:nvPicPr>
          <p:cNvPr id="6" name="Picture 5"/>
          <p:cNvPicPr>
            <a:picLocks noChangeAspect="1"/>
          </p:cNvPicPr>
          <p:nvPr/>
        </p:nvPicPr>
        <p:blipFill>
          <a:blip r:embed="rId10"/>
          <a:stretch>
            <a:fillRect/>
          </a:stretch>
        </p:blipFill>
        <p:spPr>
          <a:xfrm>
            <a:off x="3326018" y="3714172"/>
            <a:ext cx="3023878" cy="1371719"/>
          </a:xfrm>
          <a:prstGeom prst="rect">
            <a:avLst/>
          </a:prstGeom>
        </p:spPr>
      </p:pic>
      <p:sp>
        <p:nvSpPr>
          <p:cNvPr id="23" name="Text Placeholder 2"/>
          <p:cNvSpPr txBox="1">
            <a:spLocks/>
          </p:cNvSpPr>
          <p:nvPr/>
        </p:nvSpPr>
        <p:spPr>
          <a:xfrm>
            <a:off x="6847114" y="5503997"/>
            <a:ext cx="6342416" cy="615553"/>
          </a:xfrm>
          <a:prstGeom prst="rect">
            <a:avLst/>
          </a:prstGeom>
        </p:spPr>
        <p:txBody>
          <a:bodyPr vert="horz" wrap="square"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a:lnSpc>
                <a:spcPct val="100000"/>
              </a:lnSpc>
            </a:pPr>
            <a:r>
              <a:rPr lang="en-US" sz="2800" dirty="0" smtClean="0">
                <a:latin typeface="Proxima Nova Cond" panose="02000506030000020004" pitchFamily="50" charset="0"/>
              </a:rPr>
              <a:t>Remote semester due to COVID-19</a:t>
            </a:r>
          </a:p>
        </p:txBody>
      </p:sp>
      <p:pic>
        <p:nvPicPr>
          <p:cNvPr id="7" name="Picture 6"/>
          <p:cNvPicPr>
            <a:picLocks noChangeAspect="1"/>
          </p:cNvPicPr>
          <p:nvPr/>
        </p:nvPicPr>
        <p:blipFill>
          <a:blip r:embed="rId11"/>
          <a:stretch>
            <a:fillRect/>
          </a:stretch>
        </p:blipFill>
        <p:spPr>
          <a:xfrm>
            <a:off x="9346872" y="1951901"/>
            <a:ext cx="3023878" cy="1371719"/>
          </a:xfrm>
          <a:prstGeom prst="rect">
            <a:avLst/>
          </a:prstGeom>
        </p:spPr>
      </p:pic>
      <p:pic>
        <p:nvPicPr>
          <p:cNvPr id="8" name="Picture 7"/>
          <p:cNvPicPr>
            <a:picLocks noChangeAspect="1"/>
          </p:cNvPicPr>
          <p:nvPr/>
        </p:nvPicPr>
        <p:blipFill>
          <a:blip r:embed="rId12"/>
          <a:stretch>
            <a:fillRect/>
          </a:stretch>
        </p:blipFill>
        <p:spPr>
          <a:xfrm>
            <a:off x="9340776" y="3714171"/>
            <a:ext cx="3023878" cy="1371719"/>
          </a:xfrm>
          <a:prstGeom prst="rect">
            <a:avLst/>
          </a:prstGeom>
        </p:spPr>
      </p:pic>
    </p:spTree>
    <p:extLst>
      <p:ext uri="{BB962C8B-B14F-4D97-AF65-F5344CB8AC3E}">
        <p14:creationId xmlns:p14="http://schemas.microsoft.com/office/powerpoint/2010/main" val="30656241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328" y="3780073"/>
            <a:ext cx="9744199" cy="1015663"/>
          </a:xfrm>
        </p:spPr>
        <p:txBody>
          <a:bodyPr/>
          <a:lstStyle/>
          <a:p>
            <a:r>
              <a:rPr lang="en-US" dirty="0" smtClean="0">
                <a:latin typeface="Factoria Medium" panose="00000600000000000000" pitchFamily="50" charset="0"/>
              </a:rPr>
              <a:t>Future Plans</a:t>
            </a:r>
            <a:endParaRPr lang="en-US" dirty="0">
              <a:latin typeface="Factoria Medium" panose="00000600000000000000" pitchFamily="50" charset="0"/>
            </a:endParaRPr>
          </a:p>
        </p:txBody>
      </p:sp>
    </p:spTree>
    <p:extLst>
      <p:ext uri="{BB962C8B-B14F-4D97-AF65-F5344CB8AC3E}">
        <p14:creationId xmlns:p14="http://schemas.microsoft.com/office/powerpoint/2010/main" val="42767350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Improve the Curriculum</a:t>
            </a:r>
            <a:endParaRPr lang="en-US" sz="4800" dirty="0">
              <a:latin typeface="Factoria Medium" panose="00000600000000000000" pitchFamily="50" charset="0"/>
            </a:endParaRPr>
          </a:p>
        </p:txBody>
      </p:sp>
      <p:sp>
        <p:nvSpPr>
          <p:cNvPr id="13" name="Text Placeholder 2"/>
          <p:cNvSpPr>
            <a:spLocks noGrp="1"/>
          </p:cNvSpPr>
          <p:nvPr>
            <p:ph type="body" sz="quarter" idx="10"/>
          </p:nvPr>
        </p:nvSpPr>
        <p:spPr>
          <a:xfrm>
            <a:off x="628075" y="1802610"/>
            <a:ext cx="12561453" cy="2954655"/>
          </a:xfrm>
        </p:spPr>
        <p:txBody>
          <a:bodyPr/>
          <a:lstStyle/>
          <a:p>
            <a:pPr>
              <a:lnSpc>
                <a:spcPct val="100000"/>
              </a:lnSpc>
            </a:pPr>
            <a:r>
              <a:rPr lang="en-US" sz="2800" dirty="0" smtClean="0">
                <a:latin typeface="Proxima Nova Cond" panose="02000506030000020004" pitchFamily="50" charset="0"/>
              </a:rPr>
              <a:t>Build self-contained modules with instruction, assessments, activities.</a:t>
            </a:r>
          </a:p>
          <a:p>
            <a:pPr>
              <a:lnSpc>
                <a:spcPct val="100000"/>
              </a:lnSpc>
            </a:pPr>
            <a:r>
              <a:rPr lang="en-US" sz="2800" dirty="0" smtClean="0">
                <a:latin typeface="Proxima Nova Cond" panose="02000506030000020004" pitchFamily="50" charset="0"/>
              </a:rPr>
              <a:t>Retool items to reduce “pattern-matching” behaviors</a:t>
            </a:r>
          </a:p>
          <a:p>
            <a:pPr>
              <a:lnSpc>
                <a:spcPct val="100000"/>
              </a:lnSpc>
            </a:pPr>
            <a:r>
              <a:rPr lang="en-US" sz="2800" dirty="0" smtClean="0">
                <a:latin typeface="Proxima Nova Cond" panose="02000506030000020004" pitchFamily="50" charset="0"/>
              </a:rPr>
              <a:t>Reduce / eliminate calculator uses (to avoid students solving everything with graph/trace)</a:t>
            </a:r>
          </a:p>
          <a:p>
            <a:pPr>
              <a:lnSpc>
                <a:spcPct val="100000"/>
              </a:lnSpc>
            </a:pPr>
            <a:r>
              <a:rPr lang="en-US" sz="2800" dirty="0" smtClean="0">
                <a:latin typeface="Proxima Nova Cond" panose="02000506030000020004" pitchFamily="50" charset="0"/>
              </a:rPr>
              <a:t>Remake video lessons, improve quality, clarity, consistency.</a:t>
            </a:r>
          </a:p>
          <a:p>
            <a:pPr>
              <a:lnSpc>
                <a:spcPct val="100000"/>
              </a:lnSpc>
            </a:pPr>
            <a:r>
              <a:rPr lang="en-US" sz="2800" dirty="0" smtClean="0">
                <a:latin typeface="Proxima Nova Cond" panose="02000506030000020004" pitchFamily="50" charset="0"/>
              </a:rPr>
              <a:t>Create face-to-face component with inquiry-based activities.</a:t>
            </a:r>
          </a:p>
        </p:txBody>
      </p:sp>
    </p:spTree>
    <p:extLst>
      <p:ext uri="{BB962C8B-B14F-4D97-AF65-F5344CB8AC3E}">
        <p14:creationId xmlns:p14="http://schemas.microsoft.com/office/powerpoint/2010/main" val="3718993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Improve Teacher/Student Interactions</a:t>
            </a:r>
            <a:endParaRPr lang="en-US" sz="4800" dirty="0">
              <a:latin typeface="Factoria Medium" panose="00000600000000000000" pitchFamily="50" charset="0"/>
            </a:endParaRPr>
          </a:p>
        </p:txBody>
      </p:sp>
      <p:sp>
        <p:nvSpPr>
          <p:cNvPr id="13" name="Text Placeholder 2"/>
          <p:cNvSpPr>
            <a:spLocks noGrp="1"/>
          </p:cNvSpPr>
          <p:nvPr>
            <p:ph type="body" sz="quarter" idx="10"/>
          </p:nvPr>
        </p:nvSpPr>
        <p:spPr>
          <a:xfrm>
            <a:off x="628075" y="1802610"/>
            <a:ext cx="12561453" cy="4462760"/>
          </a:xfrm>
        </p:spPr>
        <p:txBody>
          <a:bodyPr/>
          <a:lstStyle/>
          <a:p>
            <a:pPr>
              <a:lnSpc>
                <a:spcPct val="100000"/>
              </a:lnSpc>
            </a:pPr>
            <a:r>
              <a:rPr lang="en-US" sz="2800" dirty="0" smtClean="0">
                <a:latin typeface="Proxima Nova Cond" panose="02000506030000020004" pitchFamily="50" charset="0"/>
              </a:rPr>
              <a:t>Students’ principal complaint about the program is that they don’t have an instructor.</a:t>
            </a:r>
          </a:p>
          <a:p>
            <a:pPr>
              <a:lnSpc>
                <a:spcPct val="100000"/>
              </a:lnSpc>
            </a:pPr>
            <a:r>
              <a:rPr lang="en-US" sz="2800" dirty="0" smtClean="0">
                <a:latin typeface="Proxima Nova Cond" panose="02000506030000020004" pitchFamily="50" charset="0"/>
              </a:rPr>
              <a:t>Our plan:</a:t>
            </a:r>
          </a:p>
          <a:p>
            <a:pPr lvl="1">
              <a:lnSpc>
                <a:spcPct val="100000"/>
              </a:lnSpc>
            </a:pPr>
            <a:r>
              <a:rPr lang="en-US" sz="2600" dirty="0" smtClean="0">
                <a:latin typeface="Proxima Nova Cond" panose="02000506030000020004" pitchFamily="50" charset="0"/>
              </a:rPr>
              <a:t>Group students into cohorts of </a:t>
            </a:r>
            <a:r>
              <a:rPr lang="en-US" sz="2600" dirty="0" smtClean="0">
                <a:solidFill>
                  <a:schemeClr val="tx2"/>
                </a:solidFill>
                <a:latin typeface="Segoe UI" panose="020B0502040204020203" pitchFamily="34" charset="0"/>
                <a:cs typeface="Segoe UI" panose="020B0502040204020203" pitchFamily="34" charset="0"/>
              </a:rPr>
              <a:t>~</a:t>
            </a:r>
            <a:r>
              <a:rPr lang="en-US" sz="2600" dirty="0" smtClean="0">
                <a:latin typeface="Proxima Nova Cond" panose="02000506030000020004" pitchFamily="50" charset="0"/>
              </a:rPr>
              <a:t>30 students</a:t>
            </a:r>
          </a:p>
          <a:p>
            <a:pPr lvl="1">
              <a:lnSpc>
                <a:spcPct val="100000"/>
              </a:lnSpc>
            </a:pPr>
            <a:r>
              <a:rPr lang="en-US" sz="2600" dirty="0" smtClean="0">
                <a:latin typeface="Proxima Nova Cond" panose="02000506030000020004" pitchFamily="50" charset="0"/>
              </a:rPr>
              <a:t>Assign each cohort to an instructor or a pair/trio of instructors</a:t>
            </a:r>
          </a:p>
          <a:p>
            <a:pPr lvl="1">
              <a:lnSpc>
                <a:spcPct val="100000"/>
              </a:lnSpc>
            </a:pPr>
            <a:r>
              <a:rPr lang="en-US" sz="2600" dirty="0" smtClean="0">
                <a:latin typeface="Proxima Nova Cond" panose="02000506030000020004" pitchFamily="50" charset="0"/>
              </a:rPr>
              <a:t>Each instructor has many cohorts, but students in each have same mix of courses</a:t>
            </a:r>
          </a:p>
          <a:p>
            <a:pPr lvl="1">
              <a:lnSpc>
                <a:spcPct val="100000"/>
              </a:lnSpc>
            </a:pPr>
            <a:r>
              <a:rPr lang="en-US" sz="2600" dirty="0" smtClean="0">
                <a:latin typeface="Proxima Nova Cond" panose="02000506030000020004" pitchFamily="50" charset="0"/>
              </a:rPr>
              <a:t>Instructors send support emails, handle student questions, are 1</a:t>
            </a:r>
            <a:r>
              <a:rPr lang="en-US" sz="2600" baseline="30000" dirty="0" smtClean="0">
                <a:latin typeface="Proxima Nova Cond" panose="02000506030000020004" pitchFamily="50" charset="0"/>
              </a:rPr>
              <a:t>st</a:t>
            </a:r>
            <a:r>
              <a:rPr lang="en-US" sz="2600" dirty="0" smtClean="0">
                <a:latin typeface="Proxima Nova Cond" panose="02000506030000020004" pitchFamily="50" charset="0"/>
              </a:rPr>
              <a:t> line of communication</a:t>
            </a:r>
          </a:p>
          <a:p>
            <a:pPr lvl="1">
              <a:lnSpc>
                <a:spcPct val="100000"/>
              </a:lnSpc>
            </a:pPr>
            <a:r>
              <a:rPr lang="en-US" sz="2600" dirty="0" smtClean="0">
                <a:latin typeface="Proxima Nova Cond" panose="02000506030000020004" pitchFamily="50" charset="0"/>
              </a:rPr>
              <a:t>Instructors hold face-to-face sessions with IBL activities for core topic in each unit (4 sessions per semester per 1-credit course).</a:t>
            </a:r>
          </a:p>
          <a:p>
            <a:pPr lvl="1">
              <a:lnSpc>
                <a:spcPct val="100000"/>
              </a:lnSpc>
            </a:pPr>
            <a:r>
              <a:rPr lang="en-US" sz="2600" dirty="0" smtClean="0">
                <a:latin typeface="Proxima Nova Cond" panose="02000506030000020004" pitchFamily="50" charset="0"/>
              </a:rPr>
              <a:t>Students view their cohort as a small </a:t>
            </a:r>
            <a:r>
              <a:rPr lang="en-US" sz="2600" dirty="0" smtClean="0">
                <a:latin typeface="Proxima Nova Cond" panose="02000506030000020004" pitchFamily="50" charset="0"/>
              </a:rPr>
              <a:t>class </a:t>
            </a:r>
            <a:r>
              <a:rPr lang="en-US" sz="2600" dirty="0" smtClean="0">
                <a:latin typeface="Proxima Nova Cond" panose="02000506030000020004" pitchFamily="50" charset="0"/>
              </a:rPr>
              <a:t>– team activities are cohort-based.</a:t>
            </a:r>
            <a:endParaRPr lang="en-US" sz="2800" dirty="0" smtClean="0">
              <a:latin typeface="Proxima Nova Cond" panose="02000506030000020004" pitchFamily="50" charset="0"/>
            </a:endParaRPr>
          </a:p>
        </p:txBody>
      </p:sp>
    </p:spTree>
    <p:extLst>
      <p:ext uri="{BB962C8B-B14F-4D97-AF65-F5344CB8AC3E}">
        <p14:creationId xmlns:p14="http://schemas.microsoft.com/office/powerpoint/2010/main" val="35165690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smtClean="0">
                <a:latin typeface="Factoria Medium" panose="00000600000000000000" pitchFamily="50" charset="0"/>
              </a:rPr>
              <a:t>Improve the Web Site</a:t>
            </a:r>
            <a:endParaRPr lang="en-US" sz="4800" dirty="0">
              <a:latin typeface="Factoria Medium" panose="00000600000000000000" pitchFamily="50" charset="0"/>
            </a:endParaRPr>
          </a:p>
        </p:txBody>
      </p:sp>
      <p:sp>
        <p:nvSpPr>
          <p:cNvPr id="13" name="Text Placeholder 2"/>
          <p:cNvSpPr>
            <a:spLocks noGrp="1"/>
          </p:cNvSpPr>
          <p:nvPr>
            <p:ph type="body" sz="quarter" idx="10"/>
          </p:nvPr>
        </p:nvSpPr>
        <p:spPr>
          <a:xfrm>
            <a:off x="628075" y="1802610"/>
            <a:ext cx="12561453" cy="2923877"/>
          </a:xfrm>
        </p:spPr>
        <p:txBody>
          <a:bodyPr/>
          <a:lstStyle/>
          <a:p>
            <a:pPr>
              <a:lnSpc>
                <a:spcPct val="100000"/>
              </a:lnSpc>
            </a:pPr>
            <a:r>
              <a:rPr lang="en-US" sz="2800" dirty="0" smtClean="0">
                <a:latin typeface="Proxima Nova Cond" panose="02000506030000020004" pitchFamily="50" charset="0"/>
              </a:rPr>
              <a:t>Create </a:t>
            </a:r>
            <a:r>
              <a:rPr lang="en-US" sz="2800" dirty="0" smtClean="0">
                <a:latin typeface="Proxima Nova Cond" panose="02000506030000020004" pitchFamily="50" charset="0"/>
              </a:rPr>
              <a:t>online help system where students who have missed a question more than twice get a “help me” button that connects to a (live) course assistant.  The course assistant should be able to see what the student was working on when they clicked the button (with the course assistant’s view including hints like what technique the lesson is trying to teach)</a:t>
            </a:r>
          </a:p>
          <a:p>
            <a:pPr>
              <a:lnSpc>
                <a:spcPct val="100000"/>
              </a:lnSpc>
            </a:pPr>
            <a:endParaRPr lang="en-US" sz="2800" dirty="0" smtClean="0">
              <a:latin typeface="Proxima Nova Cond" panose="02000506030000020004" pitchFamily="50" charset="0"/>
            </a:endParaRPr>
          </a:p>
        </p:txBody>
      </p:sp>
    </p:spTree>
    <p:extLst>
      <p:ext uri="{BB962C8B-B14F-4D97-AF65-F5344CB8AC3E}">
        <p14:creationId xmlns:p14="http://schemas.microsoft.com/office/powerpoint/2010/main" val="21148044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Suite of Precalculus Courses</a:t>
            </a:r>
          </a:p>
        </p:txBody>
      </p:sp>
      <p:sp>
        <p:nvSpPr>
          <p:cNvPr id="3" name="Text Placeholder 2"/>
          <p:cNvSpPr>
            <a:spLocks noGrp="1"/>
          </p:cNvSpPr>
          <p:nvPr>
            <p:ph type="body" sz="quarter" idx="10"/>
          </p:nvPr>
        </p:nvSpPr>
        <p:spPr>
          <a:xfrm>
            <a:off x="2926080" y="1797169"/>
            <a:ext cx="3027680" cy="1415772"/>
          </a:xfrm>
        </p:spPr>
        <p:txBody>
          <a:bodyPr/>
          <a:lstStyle/>
          <a:p>
            <a:pPr marL="0" indent="0">
              <a:lnSpc>
                <a:spcPct val="100000"/>
              </a:lnSpc>
              <a:spcBef>
                <a:spcPts val="0"/>
              </a:spcBef>
              <a:spcAft>
                <a:spcPts val="0"/>
              </a:spcAft>
              <a:buNone/>
            </a:pPr>
            <a:r>
              <a:rPr lang="en-US" sz="1600" b="1" dirty="0" smtClean="0">
                <a:solidFill>
                  <a:schemeClr val="accent5"/>
                </a:solidFill>
                <a:latin typeface="Proxima Nova Cond" panose="02000506030000020004" pitchFamily="50" charset="0"/>
              </a:rPr>
              <a:t>MATH 117</a:t>
            </a:r>
            <a:r>
              <a:rPr lang="en-US" sz="1600" b="1" dirty="0" smtClean="0">
                <a:latin typeface="Proxima Nova Cond" panose="02000506030000020004" pitchFamily="50" charset="0"/>
              </a:rPr>
              <a:t/>
            </a:r>
            <a:br>
              <a:rPr lang="en-US" sz="1600" b="1" dirty="0" smtClean="0">
                <a:latin typeface="Proxima Nova Cond" panose="02000506030000020004" pitchFamily="50" charset="0"/>
              </a:rPr>
            </a:br>
            <a:r>
              <a:rPr lang="en-US" sz="1600" dirty="0" smtClean="0">
                <a:latin typeface="Proxima Nova Cond" panose="02000506030000020004" pitchFamily="50" charset="0"/>
              </a:rPr>
              <a:t>Linear Functions</a:t>
            </a:r>
          </a:p>
          <a:p>
            <a:pPr marL="0" indent="0">
              <a:lnSpc>
                <a:spcPct val="100000"/>
              </a:lnSpc>
              <a:spcBef>
                <a:spcPts val="0"/>
              </a:spcBef>
              <a:spcAft>
                <a:spcPts val="0"/>
              </a:spcAft>
              <a:buNone/>
            </a:pPr>
            <a:r>
              <a:rPr lang="en-US" sz="1600" dirty="0" smtClean="0">
                <a:latin typeface="Proxima Nova Cond" panose="02000506030000020004" pitchFamily="50" charset="0"/>
              </a:rPr>
              <a:t>Piecewise, Abs. Value Functions</a:t>
            </a:r>
          </a:p>
          <a:p>
            <a:pPr marL="0" indent="0">
              <a:lnSpc>
                <a:spcPct val="100000"/>
              </a:lnSpc>
              <a:spcBef>
                <a:spcPts val="0"/>
              </a:spcBef>
              <a:spcAft>
                <a:spcPts val="0"/>
              </a:spcAft>
              <a:buNone/>
            </a:pPr>
            <a:r>
              <a:rPr lang="en-US" sz="1600" dirty="0" smtClean="0">
                <a:latin typeface="Proxima Nova Cond" panose="02000506030000020004" pitchFamily="50" charset="0"/>
              </a:rPr>
              <a:t>Quadratic Functions</a:t>
            </a:r>
          </a:p>
          <a:p>
            <a:pPr marL="0" indent="0">
              <a:lnSpc>
                <a:spcPct val="100000"/>
              </a:lnSpc>
              <a:spcBef>
                <a:spcPts val="0"/>
              </a:spcBef>
              <a:spcAft>
                <a:spcPts val="0"/>
              </a:spcAft>
              <a:buNone/>
            </a:pPr>
            <a:r>
              <a:rPr lang="en-US" sz="1600" dirty="0" smtClean="0">
                <a:latin typeface="Proxima Nova Cond" panose="02000506030000020004" pitchFamily="50" charset="0"/>
              </a:rPr>
              <a:t>Systems of Equations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958" y="196595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8958" y="363474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605" y="196595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605" y="363474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605" y="5303524"/>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 Placeholder 2"/>
          <p:cNvSpPr txBox="1">
            <a:spLocks/>
          </p:cNvSpPr>
          <p:nvPr/>
        </p:nvSpPr>
        <p:spPr>
          <a:xfrm>
            <a:off x="2926080" y="3465952"/>
            <a:ext cx="3027680" cy="1415772"/>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spcBef>
                <a:spcPts val="0"/>
              </a:spcBef>
              <a:spcAft>
                <a:spcPts val="0"/>
              </a:spcAft>
              <a:buFont typeface="Arial"/>
              <a:buNone/>
            </a:pPr>
            <a:r>
              <a:rPr lang="en-US" sz="1600" b="1" dirty="0" smtClean="0">
                <a:solidFill>
                  <a:schemeClr val="accent5"/>
                </a:solidFill>
                <a:latin typeface="Proxima Nova Cond" panose="02000506030000020004" pitchFamily="50" charset="0"/>
              </a:rPr>
              <a:t>MATH 118</a:t>
            </a:r>
            <a:r>
              <a:rPr lang="en-US" sz="1600" b="1" dirty="0" smtClean="0">
                <a:latin typeface="Proxima Nova Cond" panose="02000506030000020004" pitchFamily="50" charset="0"/>
              </a:rPr>
              <a:t/>
            </a:r>
            <a:br>
              <a:rPr lang="en-US" sz="1600" b="1" dirty="0" smtClean="0">
                <a:latin typeface="Proxima Nova Cond" panose="02000506030000020004" pitchFamily="50" charset="0"/>
              </a:rPr>
            </a:br>
            <a:r>
              <a:rPr lang="en-US" sz="1600" dirty="0" smtClean="0">
                <a:latin typeface="Proxima Nova Cond" panose="02000506030000020004" pitchFamily="50" charset="0"/>
              </a:rPr>
              <a:t>Polynomial Functions</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Rational Functions</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Radical and Root Functions</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Power Functions</a:t>
            </a:r>
          </a:p>
        </p:txBody>
      </p:sp>
      <p:sp>
        <p:nvSpPr>
          <p:cNvPr id="20" name="Text Placeholder 2"/>
          <p:cNvSpPr txBox="1">
            <a:spLocks/>
          </p:cNvSpPr>
          <p:nvPr/>
        </p:nvSpPr>
        <p:spPr>
          <a:xfrm>
            <a:off x="2926080" y="5134735"/>
            <a:ext cx="3027680" cy="1415772"/>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spcBef>
                <a:spcPts val="0"/>
              </a:spcBef>
              <a:spcAft>
                <a:spcPts val="0"/>
              </a:spcAft>
              <a:buFont typeface="Arial"/>
              <a:buNone/>
            </a:pPr>
            <a:r>
              <a:rPr lang="en-US" sz="1600" b="1" dirty="0" smtClean="0">
                <a:solidFill>
                  <a:schemeClr val="accent5"/>
                </a:solidFill>
                <a:latin typeface="Proxima Nova Cond" panose="02000506030000020004" pitchFamily="50" charset="0"/>
              </a:rPr>
              <a:t>MATH 124</a:t>
            </a:r>
            <a:r>
              <a:rPr lang="en-US" sz="1600" dirty="0" smtClean="0">
                <a:latin typeface="Proxima Nova Cond" panose="02000506030000020004" pitchFamily="50" charset="0"/>
              </a:rPr>
              <a:t/>
            </a:r>
            <a:br>
              <a:rPr lang="en-US" sz="1600" dirty="0" smtClean="0">
                <a:latin typeface="Proxima Nova Cond" panose="02000506030000020004" pitchFamily="50" charset="0"/>
              </a:rPr>
            </a:br>
            <a:r>
              <a:rPr lang="en-US" sz="1600" dirty="0" smtClean="0">
                <a:latin typeface="Proxima Nova Cond" panose="02000506030000020004" pitchFamily="50" charset="0"/>
              </a:rPr>
              <a:t>Functions and Rates of Change</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Exponential Functions</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Logarithms</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Exponential and Logarithmic Models</a:t>
            </a:r>
          </a:p>
        </p:txBody>
      </p:sp>
      <p:sp>
        <p:nvSpPr>
          <p:cNvPr id="21" name="Text Placeholder 2"/>
          <p:cNvSpPr txBox="1">
            <a:spLocks/>
          </p:cNvSpPr>
          <p:nvPr/>
        </p:nvSpPr>
        <p:spPr>
          <a:xfrm>
            <a:off x="8818880" y="1797169"/>
            <a:ext cx="3027680" cy="1415772"/>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spcBef>
                <a:spcPts val="0"/>
              </a:spcBef>
              <a:spcAft>
                <a:spcPts val="0"/>
              </a:spcAft>
              <a:buFont typeface="Arial"/>
              <a:buNone/>
            </a:pPr>
            <a:r>
              <a:rPr lang="en-US" sz="1600" b="1" dirty="0" smtClean="0">
                <a:solidFill>
                  <a:schemeClr val="accent5"/>
                </a:solidFill>
                <a:latin typeface="Proxima Nova Cond" panose="02000506030000020004" pitchFamily="50" charset="0"/>
              </a:rPr>
              <a:t>MATH 125</a:t>
            </a:r>
            <a:r>
              <a:rPr lang="en-US" sz="1600" dirty="0" smtClean="0">
                <a:latin typeface="Proxima Nova Cond" panose="02000506030000020004" pitchFamily="50" charset="0"/>
              </a:rPr>
              <a:t/>
            </a:r>
            <a:br>
              <a:rPr lang="en-US" sz="1600" dirty="0" smtClean="0">
                <a:latin typeface="Proxima Nova Cond" panose="02000506030000020004" pitchFamily="50" charset="0"/>
              </a:rPr>
            </a:br>
            <a:r>
              <a:rPr lang="en-US" sz="1600" dirty="0" smtClean="0">
                <a:latin typeface="Proxima Nova Cond" panose="02000506030000020004" pitchFamily="50" charset="0"/>
              </a:rPr>
              <a:t>Trigonometric Functions</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Laws of Sines and Cosines</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Unit Circle &amp; Radian Measure</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Periodic Functions</a:t>
            </a:r>
          </a:p>
        </p:txBody>
      </p:sp>
      <p:sp>
        <p:nvSpPr>
          <p:cNvPr id="22" name="Text Placeholder 2"/>
          <p:cNvSpPr txBox="1">
            <a:spLocks/>
          </p:cNvSpPr>
          <p:nvPr/>
        </p:nvSpPr>
        <p:spPr>
          <a:xfrm>
            <a:off x="8818880" y="3465952"/>
            <a:ext cx="3027680" cy="1415772"/>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0" indent="0">
              <a:lnSpc>
                <a:spcPct val="100000"/>
              </a:lnSpc>
              <a:spcBef>
                <a:spcPts val="0"/>
              </a:spcBef>
              <a:spcAft>
                <a:spcPts val="0"/>
              </a:spcAft>
              <a:buFont typeface="Arial"/>
              <a:buNone/>
            </a:pPr>
            <a:r>
              <a:rPr lang="en-US" sz="1600" b="1" dirty="0" smtClean="0">
                <a:solidFill>
                  <a:schemeClr val="accent5"/>
                </a:solidFill>
                <a:latin typeface="Proxima Nova Cond" panose="02000506030000020004" pitchFamily="50" charset="0"/>
              </a:rPr>
              <a:t>MATH 126</a:t>
            </a:r>
            <a:r>
              <a:rPr lang="en-US" sz="1600" b="1" dirty="0" smtClean="0">
                <a:latin typeface="Proxima Nova Cond" panose="02000506030000020004" pitchFamily="50" charset="0"/>
              </a:rPr>
              <a:t/>
            </a:r>
            <a:br>
              <a:rPr lang="en-US" sz="1600" b="1" dirty="0" smtClean="0">
                <a:latin typeface="Proxima Nova Cond" panose="02000506030000020004" pitchFamily="50" charset="0"/>
              </a:rPr>
            </a:br>
            <a:r>
              <a:rPr lang="en-US" sz="1600" dirty="0" smtClean="0">
                <a:latin typeface="Proxima Nova Cond" panose="02000506030000020004" pitchFamily="50" charset="0"/>
              </a:rPr>
              <a:t>Inverse Trigonometric Functions</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Fundamental Identities</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Sum &amp; Difference Identities</a:t>
            </a:r>
          </a:p>
          <a:p>
            <a:pPr marL="0" indent="0">
              <a:lnSpc>
                <a:spcPct val="100000"/>
              </a:lnSpc>
              <a:spcBef>
                <a:spcPts val="0"/>
              </a:spcBef>
              <a:spcAft>
                <a:spcPts val="0"/>
              </a:spcAft>
              <a:buFont typeface="Arial"/>
              <a:buNone/>
            </a:pPr>
            <a:r>
              <a:rPr lang="en-US" sz="1600" dirty="0" smtClean="0">
                <a:latin typeface="Proxima Nova Cond" panose="02000506030000020004" pitchFamily="50" charset="0"/>
              </a:rPr>
              <a:t>Double &amp; Half Angle Identities</a:t>
            </a:r>
          </a:p>
        </p:txBody>
      </p:sp>
    </p:spTree>
    <p:extLst>
      <p:ext uri="{BB962C8B-B14F-4D97-AF65-F5344CB8AC3E}">
        <p14:creationId xmlns:p14="http://schemas.microsoft.com/office/powerpoint/2010/main" val="7488428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7867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Suite of Precalculus Courses</a:t>
            </a:r>
          </a:p>
        </p:txBody>
      </p:sp>
      <p:sp>
        <p:nvSpPr>
          <p:cNvPr id="3" name="Text Placeholder 2"/>
          <p:cNvSpPr>
            <a:spLocks noGrp="1"/>
          </p:cNvSpPr>
          <p:nvPr>
            <p:ph type="body" sz="quarter" idx="10"/>
          </p:nvPr>
        </p:nvSpPr>
        <p:spPr>
          <a:xfrm>
            <a:off x="628074" y="5695277"/>
            <a:ext cx="12561453" cy="615553"/>
          </a:xfrm>
        </p:spPr>
        <p:txBody>
          <a:bodyPr/>
          <a:lstStyle/>
          <a:p>
            <a:pPr>
              <a:lnSpc>
                <a:spcPct val="100000"/>
              </a:lnSpc>
            </a:pPr>
            <a:r>
              <a:rPr lang="en-US" sz="2800" dirty="0" smtClean="0">
                <a:latin typeface="Proxima Nova Cond" panose="02000506030000020004" pitchFamily="50" charset="0"/>
              </a:rPr>
              <a:t>Several flavors of Calculus, each with a set of prerequisite Precalculus courses</a:t>
            </a:r>
          </a:p>
        </p:txBody>
      </p:sp>
      <p:grpSp>
        <p:nvGrpSpPr>
          <p:cNvPr id="5" name="Group 4"/>
          <p:cNvGrpSpPr/>
          <p:nvPr/>
        </p:nvGrpSpPr>
        <p:grpSpPr>
          <a:xfrm>
            <a:off x="944679" y="2657150"/>
            <a:ext cx="7036461" cy="1549099"/>
            <a:chOff x="1267784" y="2072991"/>
            <a:chExt cx="11004578" cy="2554391"/>
          </a:xfrm>
        </p:grpSpPr>
        <p:sp>
          <p:nvSpPr>
            <p:cNvPr id="7" name="Right Arrow 6"/>
            <p:cNvSpPr/>
            <p:nvPr/>
          </p:nvSpPr>
          <p:spPr>
            <a:xfrm>
              <a:off x="3482492" y="3137458"/>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9" name="Right Arrow 8"/>
            <p:cNvSpPr/>
            <p:nvPr/>
          </p:nvSpPr>
          <p:spPr>
            <a:xfrm rot="20092851">
              <a:off x="6505912" y="264162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0" name="Right Arrow 9"/>
            <p:cNvSpPr/>
            <p:nvPr/>
          </p:nvSpPr>
          <p:spPr>
            <a:xfrm rot="1642697">
              <a:off x="6502291" y="348313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3" name="Right Arrow 12"/>
            <p:cNvSpPr/>
            <p:nvPr/>
          </p:nvSpPr>
          <p:spPr>
            <a:xfrm>
              <a:off x="9486824" y="3828806"/>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844" y="3514860"/>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18" y="349673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78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31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8844" y="207299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206155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Suite of Precalculus Courses</a:t>
            </a:r>
          </a:p>
        </p:txBody>
      </p:sp>
      <p:sp>
        <p:nvSpPr>
          <p:cNvPr id="3" name="Text Placeholder 2"/>
          <p:cNvSpPr>
            <a:spLocks noGrp="1"/>
          </p:cNvSpPr>
          <p:nvPr>
            <p:ph type="body" sz="quarter" idx="10"/>
          </p:nvPr>
        </p:nvSpPr>
        <p:spPr>
          <a:xfrm>
            <a:off x="628074" y="5695277"/>
            <a:ext cx="12561453" cy="615553"/>
          </a:xfrm>
        </p:spPr>
        <p:txBody>
          <a:bodyPr/>
          <a:lstStyle/>
          <a:p>
            <a:pPr>
              <a:lnSpc>
                <a:spcPct val="100000"/>
              </a:lnSpc>
            </a:pPr>
            <a:r>
              <a:rPr lang="en-US" sz="2800" dirty="0" smtClean="0">
                <a:latin typeface="Proxima Nova Cond" panose="02000506030000020004" pitchFamily="50" charset="0"/>
              </a:rPr>
              <a:t>Several flavors of Calculus, each with a set of prerequisite Precalculus courses</a:t>
            </a:r>
          </a:p>
        </p:txBody>
      </p:sp>
      <p:grpSp>
        <p:nvGrpSpPr>
          <p:cNvPr id="5" name="Group 4"/>
          <p:cNvGrpSpPr/>
          <p:nvPr/>
        </p:nvGrpSpPr>
        <p:grpSpPr>
          <a:xfrm>
            <a:off x="944679" y="2657150"/>
            <a:ext cx="7036461" cy="1549099"/>
            <a:chOff x="1267784" y="2072991"/>
            <a:chExt cx="11004578" cy="2554391"/>
          </a:xfrm>
        </p:grpSpPr>
        <p:sp>
          <p:nvSpPr>
            <p:cNvPr id="7" name="Right Arrow 6"/>
            <p:cNvSpPr/>
            <p:nvPr/>
          </p:nvSpPr>
          <p:spPr>
            <a:xfrm>
              <a:off x="3482492" y="3137458"/>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9" name="Right Arrow 8"/>
            <p:cNvSpPr/>
            <p:nvPr/>
          </p:nvSpPr>
          <p:spPr>
            <a:xfrm rot="20092851">
              <a:off x="6505912" y="264162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0" name="Right Arrow 9"/>
            <p:cNvSpPr/>
            <p:nvPr/>
          </p:nvSpPr>
          <p:spPr>
            <a:xfrm rot="1642697">
              <a:off x="6502291" y="348313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3" name="Right Arrow 12"/>
            <p:cNvSpPr/>
            <p:nvPr/>
          </p:nvSpPr>
          <p:spPr>
            <a:xfrm>
              <a:off x="9486824" y="3828806"/>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844" y="3514860"/>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18" y="349673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78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31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8844" y="207299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 name="TextBox 3"/>
          <p:cNvSpPr txBox="1"/>
          <p:nvPr/>
        </p:nvSpPr>
        <p:spPr>
          <a:xfrm>
            <a:off x="9302619" y="1847607"/>
            <a:ext cx="3424335" cy="707886"/>
          </a:xfrm>
          <a:prstGeom prst="rect">
            <a:avLst/>
          </a:prstGeom>
          <a:solidFill>
            <a:schemeClr val="accent5">
              <a:lumMod val="20000"/>
              <a:lumOff val="80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Calculus in Management Sciences (Business Calculus)</a:t>
            </a:r>
            <a:endParaRPr lang="en-US" dirty="0">
              <a:latin typeface="Proxima Nova Cond" panose="02000506030000020004" pitchFamily="50" charset="0"/>
            </a:endParaRPr>
          </a:p>
        </p:txBody>
      </p:sp>
      <p:sp>
        <p:nvSpPr>
          <p:cNvPr id="6" name="Rounded Rectangle 5"/>
          <p:cNvSpPr/>
          <p:nvPr/>
        </p:nvSpPr>
        <p:spPr>
          <a:xfrm>
            <a:off x="710119" y="2743200"/>
            <a:ext cx="3667328" cy="1342417"/>
          </a:xfrm>
          <a:prstGeom prst="roundRect">
            <a:avLst/>
          </a:prstGeom>
          <a:solidFill>
            <a:schemeClr val="bg2">
              <a:alpha val="30000"/>
            </a:schemeClr>
          </a:solid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Elbow Connector 18"/>
          <p:cNvCxnSpPr>
            <a:stCxn id="6" idx="0"/>
            <a:endCxn id="4" idx="1"/>
          </p:cNvCxnSpPr>
          <p:nvPr/>
        </p:nvCxnSpPr>
        <p:spPr>
          <a:xfrm rot="5400000" flipH="1" flipV="1">
            <a:off x="5652376" y="-907043"/>
            <a:ext cx="541650" cy="6758836"/>
          </a:xfrm>
          <a:prstGeom prst="bentConnector2">
            <a:avLst/>
          </a:prstGeom>
          <a:ln w="825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9428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Suite of Precalculus Courses</a:t>
            </a:r>
          </a:p>
        </p:txBody>
      </p:sp>
      <p:sp>
        <p:nvSpPr>
          <p:cNvPr id="3" name="Text Placeholder 2"/>
          <p:cNvSpPr>
            <a:spLocks noGrp="1"/>
          </p:cNvSpPr>
          <p:nvPr>
            <p:ph type="body" sz="quarter" idx="10"/>
          </p:nvPr>
        </p:nvSpPr>
        <p:spPr>
          <a:xfrm>
            <a:off x="628074" y="5695277"/>
            <a:ext cx="12561453" cy="615553"/>
          </a:xfrm>
        </p:spPr>
        <p:txBody>
          <a:bodyPr/>
          <a:lstStyle/>
          <a:p>
            <a:pPr>
              <a:lnSpc>
                <a:spcPct val="100000"/>
              </a:lnSpc>
            </a:pPr>
            <a:r>
              <a:rPr lang="en-US" sz="2800" dirty="0" smtClean="0">
                <a:latin typeface="Proxima Nova Cond" panose="02000506030000020004" pitchFamily="50" charset="0"/>
              </a:rPr>
              <a:t>Several flavors of Calculus, each with a set of prerequisite Precalculus courses</a:t>
            </a:r>
          </a:p>
        </p:txBody>
      </p:sp>
      <p:grpSp>
        <p:nvGrpSpPr>
          <p:cNvPr id="5" name="Group 4"/>
          <p:cNvGrpSpPr/>
          <p:nvPr/>
        </p:nvGrpSpPr>
        <p:grpSpPr>
          <a:xfrm>
            <a:off x="944679" y="2657150"/>
            <a:ext cx="7036461" cy="1549099"/>
            <a:chOff x="1267784" y="2072991"/>
            <a:chExt cx="11004578" cy="2554391"/>
          </a:xfrm>
        </p:grpSpPr>
        <p:sp>
          <p:nvSpPr>
            <p:cNvPr id="7" name="Right Arrow 6"/>
            <p:cNvSpPr/>
            <p:nvPr/>
          </p:nvSpPr>
          <p:spPr>
            <a:xfrm>
              <a:off x="3482492" y="3137458"/>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9" name="Right Arrow 8"/>
            <p:cNvSpPr/>
            <p:nvPr/>
          </p:nvSpPr>
          <p:spPr>
            <a:xfrm rot="20092851">
              <a:off x="6505912" y="264162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0" name="Right Arrow 9"/>
            <p:cNvSpPr/>
            <p:nvPr/>
          </p:nvSpPr>
          <p:spPr>
            <a:xfrm rot="1642697">
              <a:off x="6502291" y="348313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3" name="Right Arrow 12"/>
            <p:cNvSpPr/>
            <p:nvPr/>
          </p:nvSpPr>
          <p:spPr>
            <a:xfrm>
              <a:off x="9486824" y="3828806"/>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844" y="3514860"/>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18" y="349673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78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31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8844" y="207299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 name="TextBox 3"/>
          <p:cNvSpPr txBox="1"/>
          <p:nvPr/>
        </p:nvSpPr>
        <p:spPr>
          <a:xfrm>
            <a:off x="9302619" y="1847607"/>
            <a:ext cx="3424335" cy="707886"/>
          </a:xfrm>
          <a:prstGeom prst="rect">
            <a:avLst/>
          </a:prstGeom>
          <a:solidFill>
            <a:schemeClr val="bg1">
              <a:lumMod val="95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Calculus in Management Sciences (Business Calculus)</a:t>
            </a:r>
            <a:endParaRPr lang="en-US" dirty="0">
              <a:latin typeface="Proxima Nova Cond" panose="02000506030000020004" pitchFamily="50" charset="0"/>
            </a:endParaRPr>
          </a:p>
        </p:txBody>
      </p:sp>
      <p:sp>
        <p:nvSpPr>
          <p:cNvPr id="6" name="Rounded Rectangle 5"/>
          <p:cNvSpPr/>
          <p:nvPr/>
        </p:nvSpPr>
        <p:spPr>
          <a:xfrm>
            <a:off x="710119" y="2373549"/>
            <a:ext cx="5612860" cy="2103201"/>
          </a:xfrm>
          <a:prstGeom prst="roundRect">
            <a:avLst/>
          </a:prstGeom>
          <a:solidFill>
            <a:schemeClr val="bg2">
              <a:alpha val="30000"/>
            </a:schemeClr>
          </a:solid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Elbow Connector 18"/>
          <p:cNvCxnSpPr>
            <a:endCxn id="20" idx="1"/>
          </p:cNvCxnSpPr>
          <p:nvPr/>
        </p:nvCxnSpPr>
        <p:spPr>
          <a:xfrm flipV="1">
            <a:off x="6322979" y="3067320"/>
            <a:ext cx="2979639" cy="1161"/>
          </a:xfrm>
          <a:prstGeom prst="bentConnector3">
            <a:avLst>
              <a:gd name="adj1" fmla="val 50000"/>
            </a:avLst>
          </a:prstGeom>
          <a:ln w="82550">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9302618" y="2846129"/>
            <a:ext cx="3424335" cy="400110"/>
          </a:xfrm>
          <a:prstGeom prst="rect">
            <a:avLst/>
          </a:prstGeom>
          <a:solidFill>
            <a:schemeClr val="accent5">
              <a:lumMod val="20000"/>
              <a:lumOff val="80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Calculus for Biological Scientists I</a:t>
            </a:r>
            <a:endParaRPr lang="en-US" dirty="0">
              <a:latin typeface="Proxima Nova Cond" panose="02000506030000020004" pitchFamily="50" charset="0"/>
            </a:endParaRPr>
          </a:p>
        </p:txBody>
      </p:sp>
    </p:spTree>
    <p:extLst>
      <p:ext uri="{BB962C8B-B14F-4D97-AF65-F5344CB8AC3E}">
        <p14:creationId xmlns:p14="http://schemas.microsoft.com/office/powerpoint/2010/main" val="24218197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667082"/>
            <a:ext cx="12561453" cy="923330"/>
          </a:xfrm>
        </p:spPr>
        <p:txBody>
          <a:bodyPr/>
          <a:lstStyle/>
          <a:p>
            <a:r>
              <a:rPr lang="en-US" sz="4800" dirty="0">
                <a:latin typeface="Factoria Medium" panose="00000600000000000000" pitchFamily="50" charset="0"/>
              </a:rPr>
              <a:t>Suite of Precalculus Courses</a:t>
            </a:r>
          </a:p>
        </p:txBody>
      </p:sp>
      <p:sp>
        <p:nvSpPr>
          <p:cNvPr id="3" name="Text Placeholder 2"/>
          <p:cNvSpPr>
            <a:spLocks noGrp="1"/>
          </p:cNvSpPr>
          <p:nvPr>
            <p:ph type="body" sz="quarter" idx="10"/>
          </p:nvPr>
        </p:nvSpPr>
        <p:spPr>
          <a:xfrm>
            <a:off x="628074" y="5695277"/>
            <a:ext cx="12561453" cy="615553"/>
          </a:xfrm>
        </p:spPr>
        <p:txBody>
          <a:bodyPr/>
          <a:lstStyle/>
          <a:p>
            <a:pPr>
              <a:lnSpc>
                <a:spcPct val="100000"/>
              </a:lnSpc>
            </a:pPr>
            <a:r>
              <a:rPr lang="en-US" sz="2800" dirty="0" smtClean="0">
                <a:latin typeface="Proxima Nova Cond" panose="02000506030000020004" pitchFamily="50" charset="0"/>
              </a:rPr>
              <a:t>Several flavors of Calculus, each with a set of prerequisite Precalculus courses</a:t>
            </a:r>
          </a:p>
        </p:txBody>
      </p:sp>
      <p:grpSp>
        <p:nvGrpSpPr>
          <p:cNvPr id="5" name="Group 4"/>
          <p:cNvGrpSpPr/>
          <p:nvPr/>
        </p:nvGrpSpPr>
        <p:grpSpPr>
          <a:xfrm>
            <a:off x="944679" y="2657150"/>
            <a:ext cx="7036461" cy="1549099"/>
            <a:chOff x="1267784" y="2072991"/>
            <a:chExt cx="11004578" cy="2554391"/>
          </a:xfrm>
        </p:grpSpPr>
        <p:sp>
          <p:nvSpPr>
            <p:cNvPr id="7" name="Right Arrow 6"/>
            <p:cNvSpPr/>
            <p:nvPr/>
          </p:nvSpPr>
          <p:spPr>
            <a:xfrm>
              <a:off x="3482492" y="3137458"/>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9" name="Right Arrow 8"/>
            <p:cNvSpPr/>
            <p:nvPr/>
          </p:nvSpPr>
          <p:spPr>
            <a:xfrm rot="20092851">
              <a:off x="6505912" y="264162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0" name="Right Arrow 9"/>
            <p:cNvSpPr/>
            <p:nvPr/>
          </p:nvSpPr>
          <p:spPr>
            <a:xfrm rot="1642697">
              <a:off x="6502291" y="3483132"/>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sp>
          <p:nvSpPr>
            <p:cNvPr id="13" name="Right Arrow 12"/>
            <p:cNvSpPr/>
            <p:nvPr/>
          </p:nvSpPr>
          <p:spPr>
            <a:xfrm>
              <a:off x="9486824" y="3828806"/>
              <a:ext cx="567558" cy="484632"/>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roxima Nova Cond" panose="02000506030000020004" pitchFamily="50"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844" y="3514860"/>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18" y="3496738"/>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78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314" y="2786107"/>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8844" y="2072991"/>
              <a:ext cx="1996444" cy="111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 name="TextBox 3"/>
          <p:cNvSpPr txBox="1"/>
          <p:nvPr/>
        </p:nvSpPr>
        <p:spPr>
          <a:xfrm>
            <a:off x="9302619" y="1847607"/>
            <a:ext cx="3424335" cy="707886"/>
          </a:xfrm>
          <a:prstGeom prst="rect">
            <a:avLst/>
          </a:prstGeom>
          <a:solidFill>
            <a:schemeClr val="bg1">
              <a:lumMod val="95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Calculus in Management Sciences (Business Calculus)</a:t>
            </a:r>
            <a:endParaRPr lang="en-US" dirty="0">
              <a:latin typeface="Proxima Nova Cond" panose="02000506030000020004" pitchFamily="50" charset="0"/>
            </a:endParaRPr>
          </a:p>
        </p:txBody>
      </p:sp>
      <p:sp>
        <p:nvSpPr>
          <p:cNvPr id="6" name="Rounded Rectangle 5"/>
          <p:cNvSpPr/>
          <p:nvPr/>
        </p:nvSpPr>
        <p:spPr>
          <a:xfrm>
            <a:off x="710119" y="2373549"/>
            <a:ext cx="7567106" cy="2122251"/>
          </a:xfrm>
          <a:prstGeom prst="roundRect">
            <a:avLst/>
          </a:prstGeom>
          <a:solidFill>
            <a:schemeClr val="bg2">
              <a:alpha val="30000"/>
            </a:schemeClr>
          </a:solid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Elbow Connector 18"/>
          <p:cNvCxnSpPr>
            <a:stCxn id="6" idx="3"/>
            <a:endCxn id="21" idx="1"/>
          </p:cNvCxnSpPr>
          <p:nvPr/>
        </p:nvCxnSpPr>
        <p:spPr>
          <a:xfrm>
            <a:off x="8277225" y="3434675"/>
            <a:ext cx="1025392" cy="450833"/>
          </a:xfrm>
          <a:prstGeom prst="bentConnector3">
            <a:avLst>
              <a:gd name="adj1" fmla="val 50000"/>
            </a:avLst>
          </a:prstGeom>
          <a:ln w="82550">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9302618" y="2846129"/>
            <a:ext cx="3424335" cy="400110"/>
          </a:xfrm>
          <a:prstGeom prst="rect">
            <a:avLst/>
          </a:prstGeom>
          <a:solidFill>
            <a:schemeClr val="bg1">
              <a:lumMod val="95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Calculus for </a:t>
            </a:r>
            <a:r>
              <a:rPr lang="en-US" dirty="0">
                <a:latin typeface="Proxima Nova Cond" panose="02000506030000020004" pitchFamily="50" charset="0"/>
              </a:rPr>
              <a:t>Biological</a:t>
            </a:r>
            <a:r>
              <a:rPr lang="en-US" dirty="0" smtClean="0">
                <a:latin typeface="Proxima Nova Cond" panose="02000506030000020004" pitchFamily="50" charset="0"/>
              </a:rPr>
              <a:t> Scientists I</a:t>
            </a:r>
            <a:endParaRPr lang="en-US" dirty="0">
              <a:latin typeface="Proxima Nova Cond" panose="02000506030000020004" pitchFamily="50" charset="0"/>
            </a:endParaRPr>
          </a:p>
        </p:txBody>
      </p:sp>
      <p:sp>
        <p:nvSpPr>
          <p:cNvPr id="21" name="TextBox 20"/>
          <p:cNvSpPr txBox="1"/>
          <p:nvPr/>
        </p:nvSpPr>
        <p:spPr>
          <a:xfrm>
            <a:off x="9302617" y="3531565"/>
            <a:ext cx="3424335" cy="707886"/>
          </a:xfrm>
          <a:prstGeom prst="rect">
            <a:avLst/>
          </a:prstGeom>
          <a:solidFill>
            <a:schemeClr val="accent5">
              <a:lumMod val="20000"/>
              <a:lumOff val="80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latin typeface="Proxima Nova Cond" panose="02000506030000020004" pitchFamily="50" charset="0"/>
              </a:rPr>
              <a:t>Mathematics for Computational</a:t>
            </a:r>
          </a:p>
          <a:p>
            <a:r>
              <a:rPr lang="en-US" dirty="0" smtClean="0">
                <a:latin typeface="Proxima Nova Cond" panose="02000506030000020004" pitchFamily="50" charset="0"/>
              </a:rPr>
              <a:t>Science I (Calculus for CS)</a:t>
            </a:r>
            <a:endParaRPr lang="en-US" dirty="0">
              <a:latin typeface="Proxima Nova Cond" panose="02000506030000020004" pitchFamily="50" charset="0"/>
            </a:endParaRPr>
          </a:p>
        </p:txBody>
      </p:sp>
      <p:sp>
        <p:nvSpPr>
          <p:cNvPr id="22" name="TextBox 21"/>
          <p:cNvSpPr txBox="1"/>
          <p:nvPr/>
        </p:nvSpPr>
        <p:spPr>
          <a:xfrm>
            <a:off x="9302619" y="4530767"/>
            <a:ext cx="3424335" cy="707886"/>
          </a:xfrm>
          <a:prstGeom prst="rect">
            <a:avLst/>
          </a:prstGeom>
          <a:solidFill>
            <a:schemeClr val="accent5">
              <a:lumMod val="20000"/>
              <a:lumOff val="80000"/>
            </a:schemeClr>
          </a:solidFill>
          <a:ln w="12700"/>
          <a:effectLst>
            <a:outerShdw blurRad="50800" dist="25400" dir="2700000" algn="tl" rotWithShape="0">
              <a:prstClr val="black">
                <a:alpha val="2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latin typeface="Proxima Nova Cond" panose="02000506030000020004" pitchFamily="50" charset="0"/>
              </a:rPr>
              <a:t>Calculus for Physical Scientists </a:t>
            </a:r>
            <a:r>
              <a:rPr lang="en-US" dirty="0" smtClean="0">
                <a:latin typeface="Proxima Nova Cond" panose="02000506030000020004" pitchFamily="50" charset="0"/>
              </a:rPr>
              <a:t>I</a:t>
            </a:r>
            <a:br>
              <a:rPr lang="en-US" dirty="0" smtClean="0">
                <a:latin typeface="Proxima Nova Cond" panose="02000506030000020004" pitchFamily="50" charset="0"/>
              </a:rPr>
            </a:br>
            <a:r>
              <a:rPr lang="en-US" dirty="0" smtClean="0">
                <a:latin typeface="Proxima Nova Cond" panose="02000506030000020004" pitchFamily="50" charset="0"/>
              </a:rPr>
              <a:t>(Engineering Calculus)</a:t>
            </a:r>
            <a:endParaRPr lang="en-US" dirty="0">
              <a:latin typeface="Proxima Nova Cond" panose="02000506030000020004" pitchFamily="50" charset="0"/>
            </a:endParaRPr>
          </a:p>
        </p:txBody>
      </p:sp>
      <p:cxnSp>
        <p:nvCxnSpPr>
          <p:cNvPr id="23" name="Elbow Connector 22"/>
          <p:cNvCxnSpPr>
            <a:stCxn id="6" idx="2"/>
            <a:endCxn id="22" idx="1"/>
          </p:cNvCxnSpPr>
          <p:nvPr/>
        </p:nvCxnSpPr>
        <p:spPr>
          <a:xfrm rot="16200000" flipH="1">
            <a:off x="6703690" y="2285781"/>
            <a:ext cx="388910" cy="4808947"/>
          </a:xfrm>
          <a:prstGeom prst="bentConnector2">
            <a:avLst/>
          </a:prstGeom>
          <a:ln w="825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0721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SU Palette 2016">
      <a:dk1>
        <a:srgbClr val="59595B"/>
      </a:dk1>
      <a:lt1>
        <a:srgbClr val="FFFFFF"/>
      </a:lt1>
      <a:dk2>
        <a:srgbClr val="1E4D2B"/>
      </a:dk2>
      <a:lt2>
        <a:srgbClr val="C8C371"/>
      </a:lt2>
      <a:accent1>
        <a:srgbClr val="D9782C"/>
      </a:accent1>
      <a:accent2>
        <a:srgbClr val="C9D845"/>
      </a:accent2>
      <a:accent3>
        <a:srgbClr val="CC5430"/>
      </a:accent3>
      <a:accent4>
        <a:srgbClr val="105456"/>
      </a:accent4>
      <a:accent5>
        <a:srgbClr val="12A3B6"/>
      </a:accent5>
      <a:accent6>
        <a:srgbClr val="ECC530"/>
      </a:accent6>
      <a:hlink>
        <a:srgbClr val="3246A4"/>
      </a:hlink>
      <a:folHlink>
        <a:srgbClr val="6B15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2619</TotalTime>
  <Words>2190</Words>
  <Application>Microsoft Office PowerPoint</Application>
  <PresentationFormat>Custom</PresentationFormat>
  <Paragraphs>348</Paragraphs>
  <Slides>50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Century Gothic</vt:lpstr>
      <vt:lpstr>Factoria Medium</vt:lpstr>
      <vt:lpstr>Franklin Gothic Book</vt:lpstr>
      <vt:lpstr>Proxima Nova Cond</vt:lpstr>
      <vt:lpstr>Segoe UI</vt:lpstr>
      <vt:lpstr>Office Theme</vt:lpstr>
      <vt:lpstr>PowerPoint Presentation</vt:lpstr>
      <vt:lpstr>Outline of Talk</vt:lpstr>
      <vt:lpstr>Courses and Program Structure</vt:lpstr>
      <vt:lpstr>Suite of Precalculus Courses</vt:lpstr>
      <vt:lpstr>Suite of Precalculus Courses</vt:lpstr>
      <vt:lpstr>Suite of Precalculus Courses</vt:lpstr>
      <vt:lpstr>Suite of Precalculus Courses</vt:lpstr>
      <vt:lpstr>Suite of Precalculus Courses</vt:lpstr>
      <vt:lpstr>Suite of Precalculus Courses</vt:lpstr>
      <vt:lpstr>Suite of Precalculus Courses</vt:lpstr>
      <vt:lpstr>Suite of Precalculus Courses</vt:lpstr>
      <vt:lpstr>Suite of Precalculus Courses</vt:lpstr>
      <vt:lpstr>Suite of Precalculus Courses</vt:lpstr>
      <vt:lpstr>Integrated Math Placement</vt:lpstr>
      <vt:lpstr>Math Placement</vt:lpstr>
      <vt:lpstr>Math Plan</vt:lpstr>
      <vt:lpstr>Math Plan</vt:lpstr>
      <vt:lpstr>Math Placement Tool</vt:lpstr>
      <vt:lpstr>Math Placement Tool</vt:lpstr>
      <vt:lpstr>Math Placement Tool</vt:lpstr>
      <vt:lpstr>Math Placement Tutorials</vt:lpstr>
      <vt:lpstr>Challenge Exams</vt:lpstr>
      <vt:lpstr>Curriculum and Mastery</vt:lpstr>
      <vt:lpstr>Course Content</vt:lpstr>
      <vt:lpstr>Course Delivery</vt:lpstr>
      <vt:lpstr>Course Structure</vt:lpstr>
      <vt:lpstr>Mastery Requirement</vt:lpstr>
      <vt:lpstr>Mastery Scoring and Grades</vt:lpstr>
      <vt:lpstr>Mastery Philosophy</vt:lpstr>
      <vt:lpstr>Program Operation</vt:lpstr>
      <vt:lpstr>Enrollment and Sections</vt:lpstr>
      <vt:lpstr>Course Tracks and Schedule</vt:lpstr>
      <vt:lpstr>Precalculus Center Faculty &amp; Staff</vt:lpstr>
      <vt:lpstr>Precalculus Center Facility</vt:lpstr>
      <vt:lpstr>Tour: Learning Center</vt:lpstr>
      <vt:lpstr>Tour: Testing Center</vt:lpstr>
      <vt:lpstr>Tour: Office</vt:lpstr>
      <vt:lpstr>Operations: Learning Center</vt:lpstr>
      <vt:lpstr>Operations: Testing</vt:lpstr>
      <vt:lpstr>Operations: Office</vt:lpstr>
      <vt:lpstr>Operations: Online</vt:lpstr>
      <vt:lpstr>Outcomes</vt:lpstr>
      <vt:lpstr>Drop/Withdraw/Fail Rates</vt:lpstr>
      <vt:lpstr>Grades in Completed Courses (Fall, 2019)</vt:lpstr>
      <vt:lpstr>Grades in Completed Courses (Fall, 2020)</vt:lpstr>
      <vt:lpstr>Future Plans</vt:lpstr>
      <vt:lpstr>Improve the Curriculum</vt:lpstr>
      <vt:lpstr>Improve Teacher/Student Interactions</vt:lpstr>
      <vt:lpstr>Improve the Web Site</vt:lpstr>
      <vt:lpstr>PowerPoint Presentation</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 Curtis</dc:creator>
  <cp:lastModifiedBy>Steven Benoit</cp:lastModifiedBy>
  <cp:revision>228</cp:revision>
  <cp:lastPrinted>2021-11-08T19:37:48Z</cp:lastPrinted>
  <dcterms:created xsi:type="dcterms:W3CDTF">2015-06-30T23:05:53Z</dcterms:created>
  <dcterms:modified xsi:type="dcterms:W3CDTF">2021-11-08T20:35:28Z</dcterms:modified>
</cp:coreProperties>
</file>