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7"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42" autoAdjust="0"/>
  </p:normalViewPr>
  <p:slideViewPr>
    <p:cSldViewPr>
      <p:cViewPr>
        <p:scale>
          <a:sx n="100" d="100"/>
          <a:sy n="100" d="100"/>
        </p:scale>
        <p:origin x="-76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7F90D1-D848-40E3-B2CA-E8B5FC501985}" type="datetimeFigureOut">
              <a:rPr lang="en-US" smtClean="0"/>
              <a:t>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1E8B1-F3EE-4A0D-8B3A-A09705F91D4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slide</a:t>
            </a:r>
            <a:r>
              <a:rPr lang="en-US" baseline="0" dirty="0" smtClean="0"/>
              <a:t> shows the overall interdisciplinary project structure and how each department contributes to the project.</a:t>
            </a:r>
          </a:p>
          <a:p>
            <a:endParaRPr lang="en-US" baseline="0" dirty="0" smtClean="0"/>
          </a:p>
          <a:p>
            <a:r>
              <a:rPr lang="en-US" baseline="0" dirty="0" smtClean="0"/>
              <a:t>Our goal is to understand how chemical signals influence the motion of cells during embryonic brain development.  To do this, we are developing a hybrid  visual/chemical imaging system in which live tissue can be imaged from above using fluorescence video microscopy and from below using a high-density array of biosensors (chemical electrodes that can detect specific biologically active chemicals).  The sensor array will be integrated with a microchip that will gather data, amplify and convert into digital format, and store for later retrieval.  The result will be an optical image (from above), a chemical image (from below), and a resulting combined image.</a:t>
            </a:r>
          </a:p>
          <a:p>
            <a:endParaRPr lang="en-US" baseline="0" dirty="0" smtClean="0"/>
          </a:p>
          <a:p>
            <a:r>
              <a:rPr lang="en-US" baseline="0" dirty="0" smtClean="0"/>
              <a:t>The Biomedical Sciences department handles the live tissue slice preparation and handling, and performs video microscopy.</a:t>
            </a:r>
          </a:p>
          <a:p>
            <a:r>
              <a:rPr lang="en-US" baseline="0" dirty="0" smtClean="0"/>
              <a:t>The Chemistry depart is developing and testing integrated circuit biosensors for the signaling compounds of interest (NO, GABA).</a:t>
            </a:r>
            <a:br>
              <a:rPr lang="en-US" baseline="0" dirty="0" smtClean="0"/>
            </a:br>
            <a:r>
              <a:rPr lang="en-US" baseline="0" dirty="0" smtClean="0"/>
              <a:t>The Electrical &amp; Computer Engineering department is developing the microchip that will interface with the biosensor array.</a:t>
            </a:r>
          </a:p>
          <a:p>
            <a:r>
              <a:rPr lang="en-US" baseline="0" dirty="0" smtClean="0"/>
              <a:t>The Computer Science department is developing data acquisition software to offload the chemical image data from the chip.</a:t>
            </a:r>
          </a:p>
          <a:p>
            <a:r>
              <a:rPr lang="en-US" baseline="0" dirty="0" smtClean="0"/>
              <a:t>The Mathematics department is providing analysis of the resulting images as well as modeling of the cellular system under study.</a:t>
            </a:r>
          </a:p>
          <a:p>
            <a:endParaRPr lang="en-US" baseline="0" dirty="0" smtClean="0"/>
          </a:p>
          <a:p>
            <a:r>
              <a:rPr lang="en-US" baseline="0" dirty="0" smtClean="0"/>
              <a:t>This presentation covers the area circled in red – analysis of the optical images/movies gathered from the fluorescence microscope.</a:t>
            </a:r>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the tool perform</a:t>
            </a:r>
            <a:r>
              <a:rPr lang="en-US" baseline="0" dirty="0" smtClean="0"/>
              <a:t>s an analysis of the cell motion from the trajectory files generated in the last step.</a:t>
            </a:r>
          </a:p>
          <a:p>
            <a:endParaRPr lang="en-US" baseline="0" dirty="0" smtClean="0"/>
          </a:p>
          <a:p>
            <a:r>
              <a:rPr lang="en-US" baseline="0" dirty="0" smtClean="0"/>
              <a:t>For every trajectory, we fit an exponential curve of the form &lt;(r-&lt;r&gt;)</a:t>
            </a:r>
            <a:r>
              <a:rPr lang="en-US" baseline="30000" dirty="0" smtClean="0"/>
              <a:t>2</a:t>
            </a:r>
            <a:r>
              <a:rPr lang="en-US" baseline="0" dirty="0" smtClean="0"/>
              <a:t>&gt; = 4Kt</a:t>
            </a:r>
            <a:r>
              <a:rPr lang="en-US" baseline="30000" dirty="0" smtClean="0"/>
              <a:t>a</a:t>
            </a:r>
            <a:r>
              <a:rPr lang="en-US" baseline="0" dirty="0" smtClean="0"/>
              <a:t>, where K is the diffusion constant and a is a diffusion exponent (where a&lt;1 means </a:t>
            </a:r>
            <a:r>
              <a:rPr lang="en-US" baseline="0" dirty="0" err="1" smtClean="0"/>
              <a:t>subdiffusive</a:t>
            </a:r>
            <a:r>
              <a:rPr lang="en-US" baseline="0" dirty="0" smtClean="0"/>
              <a:t> behavior, a=1 means diffusive behavior, and a&gt;1 means </a:t>
            </a:r>
            <a:r>
              <a:rPr lang="en-US" baseline="0" dirty="0" err="1" smtClean="0"/>
              <a:t>superdiffusive</a:t>
            </a:r>
            <a:r>
              <a:rPr lang="en-US" baseline="0" dirty="0" smtClean="0"/>
              <a:t> behavior).  We also compute the angle of cell motion, average cell speed, and distance traveled.</a:t>
            </a:r>
          </a:p>
          <a:p>
            <a:endParaRPr lang="en-US" baseline="0" dirty="0" smtClean="0"/>
          </a:p>
          <a:p>
            <a:r>
              <a:rPr lang="en-US" baseline="0" dirty="0" smtClean="0"/>
              <a:t>Then we build a </a:t>
            </a:r>
            <a:r>
              <a:rPr lang="en-US" baseline="0" dirty="0" err="1" smtClean="0"/>
              <a:t>Voronoi</a:t>
            </a:r>
            <a:r>
              <a:rPr lang="en-US" baseline="0" dirty="0" smtClean="0"/>
              <a:t> diagram around each cell position, in which each region contains one cell and represents the set of points for which that cell is the nearest cell detected.  We use this diagram to visualize the results in a series of diagrams, in which color represents cell direction (the color wheel is visible in the upper-left corner of the drawing in the lower right of the slide), and brightness represents some characteristic (K, a, distance, or speed).  This allows us to quickly pick out regions in the tissue where behaviors are similar.  Our hope is that this will correlate will with distributions of chemical signaling agents once the chemical imaging system is finished.</a:t>
            </a:r>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presentation describes an automated analysis tool that takes data generated by the microscope and builds up an analysis of cell movements.</a:t>
            </a:r>
            <a:endParaRPr lang="en-US" dirty="0" smtClean="0"/>
          </a:p>
          <a:p>
            <a:endParaRPr lang="en-US" dirty="0" smtClean="0"/>
          </a:p>
          <a:p>
            <a:r>
              <a:rPr lang="en-US" dirty="0" smtClean="0"/>
              <a:t>The </a:t>
            </a:r>
            <a:r>
              <a:rPr lang="en-US" dirty="0" err="1" smtClean="0"/>
              <a:t>Metamorph</a:t>
            </a:r>
            <a:r>
              <a:rPr lang="en-US" baseline="0" dirty="0" smtClean="0"/>
              <a:t> software interfaces with the microscope and controls its camera to generate images on a timed schedule.  With each image, the sample is illuminated by a bright flash at a particular wavelength, after which certain proteins in the cells fluoresce, giving an image where light colored objects are cells.</a:t>
            </a:r>
          </a:p>
          <a:p>
            <a:endParaRPr lang="en-US" baseline="0" dirty="0" smtClean="0"/>
          </a:p>
          <a:p>
            <a:r>
              <a:rPr lang="en-US" baseline="0" dirty="0" smtClean="0"/>
              <a:t>The software generates a series of TIF image files, each representing a single point in time, and each containing some number of “z-planes”, or images with the focal plane shifted a few microns from each other.  The reason for doing this is to increase the ability to distinguish individual cells by sweeping the focal plane through roughly one cell body size.</a:t>
            </a:r>
          </a:p>
          <a:p>
            <a:endParaRPr lang="en-US" baseline="0" dirty="0" smtClean="0"/>
          </a:p>
          <a:p>
            <a:r>
              <a:rPr lang="en-US" baseline="0" dirty="0" smtClean="0"/>
              <a:t>The list on the right shows the steps the analysis tool will go through to perform its analysis of a series of these multi-plane images.</a:t>
            </a:r>
          </a:p>
          <a:p>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t>
            </a:r>
            <a:r>
              <a:rPr lang="en-US" baseline="0" dirty="0" err="1" smtClean="0"/>
              <a:t>Metamorph</a:t>
            </a:r>
            <a:r>
              <a:rPr lang="en-US" baseline="0" dirty="0" smtClean="0"/>
              <a:t> software generates a series of TIF image files, each representing a single point in time, and each containing some number of “z-planes”, or images with the focal plane shifted a few microns from each other.  The reason for doing this is to increase the ability to distinguish individual cells by sweeping the focal plane through roughly one cell body size.</a:t>
            </a:r>
          </a:p>
          <a:p>
            <a:endParaRPr lang="en-US" baseline="0" dirty="0" smtClean="0"/>
          </a:p>
          <a:p>
            <a:r>
              <a:rPr lang="en-US" baseline="0" dirty="0" smtClean="0"/>
              <a:t>This slide shows a screenshot of a typical directory containing a number of </a:t>
            </a:r>
            <a:r>
              <a:rPr lang="en-US" baseline="0" dirty="0" err="1" smtClean="0"/>
              <a:t>Metamorph</a:t>
            </a:r>
            <a:r>
              <a:rPr lang="en-US" baseline="0" dirty="0" smtClean="0"/>
              <a:t> sequences.  The area outlined in red indicates a combined sequence with 36 time points.</a:t>
            </a:r>
          </a:p>
          <a:p>
            <a:endParaRPr lang="en-US" baseline="0" dirty="0" smtClean="0"/>
          </a:p>
          <a:p>
            <a:r>
              <a:rPr lang="en-US" baseline="0" dirty="0" smtClean="0"/>
              <a:t>This is the starting point for the automated analysis tool.</a:t>
            </a:r>
          </a:p>
          <a:p>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step in the process is to take each raw TIF file, which contains several Z planes, and extract the individual Z planes as distinct image files.</a:t>
            </a:r>
          </a:p>
          <a:p>
            <a:endParaRPr lang="en-US" baseline="0" dirty="0" smtClean="0"/>
          </a:p>
          <a:p>
            <a:r>
              <a:rPr lang="en-US" baseline="0" dirty="0" smtClean="0"/>
              <a:t>Then, these image files are combined in such a way that a cell that was in focus in ANY of the Z planes will be included in the composite image.  This is done by sampling all Z plane images and keeping the pixel value with the brightest intensity.  This assumes that in-focus cells will be small and bright, while out-of-focus cells will be smeared out and dim.</a:t>
            </a:r>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re-scale</a:t>
            </a:r>
            <a:r>
              <a:rPr lang="en-US" baseline="0" dirty="0" smtClean="0"/>
              <a:t> the </a:t>
            </a:r>
            <a:r>
              <a:rPr lang="en-US" baseline="0" dirty="0" err="1" smtClean="0"/>
              <a:t>brigtness</a:t>
            </a:r>
            <a:r>
              <a:rPr lang="en-US" baseline="0" dirty="0" smtClean="0"/>
              <a:t> in the raw TIF images to include the whole range from black to white (as the images come from the microscope, they appear to be all black, since the 16-bit brightness values are all concentrated at the bottom end of the scale).</a:t>
            </a:r>
          </a:p>
          <a:p>
            <a:endParaRPr lang="en-US" baseline="0" dirty="0" smtClean="0"/>
          </a:p>
          <a:p>
            <a:r>
              <a:rPr lang="en-US" baseline="0" dirty="0" smtClean="0"/>
              <a:t>This is a little more complex than simply scaling the values so the brightest pixel maps to white, which would result in a single very bright pixel washing out the rest of the image.  Rather, after we map all images using a simple linear scale from black to white, we compute the average intensity of each image and compare to the average intensity of the entire series, then adjust each image to make its average nearly equal to the overall average.  This prevents “flashes” that occur when scaling using the naive approach of a linear black to white scaling.</a:t>
            </a:r>
          </a:p>
          <a:p>
            <a:endParaRPr lang="en-US" baseline="0" dirty="0" smtClean="0"/>
          </a:p>
          <a:p>
            <a:r>
              <a:rPr lang="en-US" baseline="0" dirty="0" smtClean="0"/>
              <a:t>At this stage, the tool also generates a QuickTime movie using the brightness-adjusted images.</a:t>
            </a:r>
          </a:p>
        </p:txBody>
      </p:sp>
      <p:sp>
        <p:nvSpPr>
          <p:cNvPr id="4" name="Slide Number Placeholder 3"/>
          <p:cNvSpPr>
            <a:spLocks noGrp="1"/>
          </p:cNvSpPr>
          <p:nvPr>
            <p:ph type="sldNum" sz="quarter" idx="10"/>
          </p:nvPr>
        </p:nvSpPr>
        <p:spPr/>
        <p:txBody>
          <a:bodyPr/>
          <a:lstStyle/>
          <a:p>
            <a:fld id="{BEC1E8B1-F3EE-4A0D-8B3A-A09705F91D4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cell positions</a:t>
            </a:r>
            <a:r>
              <a:rPr lang="en-US" baseline="0" dirty="0" smtClean="0"/>
              <a:t> can be found, we smooth the raw images using a Gaussian kernel (a basic filter in which the new value of a pixel is based on its old value plus some contribution from its neighbors).  This has the effect of smoothing out noise without substantially changing actual values.  The two graphs in the lower left illustrate the concept.</a:t>
            </a:r>
          </a:p>
          <a:p>
            <a:endParaRPr lang="en-US" baseline="0" dirty="0" smtClean="0"/>
          </a:p>
          <a:p>
            <a:r>
              <a:rPr lang="en-US" baseline="0" dirty="0" smtClean="0"/>
              <a:t>Again, a movie is made at this step.</a:t>
            </a:r>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collection of the microscopy images,</a:t>
            </a:r>
            <a:r>
              <a:rPr lang="en-US" baseline="0" dirty="0" smtClean="0"/>
              <a:t> the sample may move beneath the microscope objective, resulting in global tissue movements in the images over time.  We don’t want these movements to be interpreted as a component of cell motions, so we stabilize the frames before extracting cell positions.</a:t>
            </a:r>
          </a:p>
          <a:p>
            <a:endParaRPr lang="en-US" baseline="0" dirty="0" smtClean="0"/>
          </a:p>
          <a:p>
            <a:r>
              <a:rPr lang="en-US" baseline="0" dirty="0" smtClean="0"/>
              <a:t>This is done by taking each pair of frames and finding the X and Y offsets for which the center third of the frame correlates best between frames.  We use the center third since motions toward the boundaries of the sample could be due to tissue shrinkage, and at this stage we’re concerned with compensating for global motion.  This also makes the center of the visible sample a reference point against which tissue shrinkage can be measured later.</a:t>
            </a:r>
          </a:p>
          <a:p>
            <a:endParaRPr lang="en-US" baseline="0" dirty="0" smtClean="0"/>
          </a:p>
          <a:p>
            <a:r>
              <a:rPr lang="en-US" baseline="0" dirty="0" smtClean="0"/>
              <a:t>As before, the tool generates a movie of the motion-compensated frames.  You can see how a black border has been added around the frame (and each frame is a little larger to accommodate this).  This allows the original frames to “crawl” through the new larger frame as the sample moved during filming, leaving the tissue stationary near the center of the frame.</a:t>
            </a:r>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now extract cell positions.  We detect maxima in intensity as cells, subject to several constraints:</a:t>
            </a:r>
          </a:p>
          <a:p>
            <a:r>
              <a:rPr lang="en-US" baseline="0" dirty="0" smtClean="0"/>
              <a:t>    - maxima that fall below some intensity threshold are ignored</a:t>
            </a:r>
          </a:p>
          <a:p>
            <a:r>
              <a:rPr lang="en-US" baseline="0" dirty="0" smtClean="0"/>
              <a:t>    - maxima must be surrounded by a darker region to be considered as cells</a:t>
            </a:r>
          </a:p>
          <a:p>
            <a:r>
              <a:rPr lang="en-US" baseline="0" dirty="0" smtClean="0"/>
              <a:t>    - multiple maxima that are a few pixels apart are merged and considered as a single cell</a:t>
            </a:r>
          </a:p>
          <a:p>
            <a:endParaRPr lang="en-US" baseline="0" dirty="0" smtClean="0"/>
          </a:p>
          <a:p>
            <a:r>
              <a:rPr lang="en-US" baseline="0" dirty="0" smtClean="0"/>
              <a:t>The output of this step is a set of image files with maxima marked with yellow dots, a movie (that includes the yellow dots), and a set of CSV files (readable by Excel) that give the raw X and Y coordinates of the cells for each frame.</a:t>
            </a:r>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phase correlates</a:t>
            </a:r>
            <a:r>
              <a:rPr lang="en-US" baseline="0" dirty="0" smtClean="0"/>
              <a:t> cell position between frames, building up trajectories of cells.  Cells are considered part of a trajectory if their position does not change more than some threshold amount between frames.</a:t>
            </a:r>
          </a:p>
          <a:p>
            <a:endParaRPr lang="en-US" baseline="0" dirty="0" smtClean="0"/>
          </a:p>
          <a:p>
            <a:r>
              <a:rPr lang="en-US" baseline="0" dirty="0" smtClean="0"/>
              <a:t>Some trajectories stop partway through the video (the cell moved out of the Z planes we are visualizing), and some new trajectories start during the movie (as cells move into the focal plane).  Each trajectory is characterized by a sequence of (x, y) coordinate positions and a start and end frame number.</a:t>
            </a:r>
          </a:p>
          <a:p>
            <a:endParaRPr lang="en-US" baseline="0" dirty="0" smtClean="0"/>
          </a:p>
          <a:p>
            <a:r>
              <a:rPr lang="en-US" baseline="0" dirty="0" smtClean="0"/>
              <a:t>At this stage, we also compensate for tissue shrinkage by analyzing the local region around each trajectory for bulk drift (to do this, we define a small box around the cell (the yellow boxes in the image in the lower right), and correlate the contents of this box (ignoring the cell itself) between frames.  In this way, the box moves “with the tissue”, and we can measure the position of the cell relative to the box to get a cell’s trajectory relative to its surrounding tissue.</a:t>
            </a:r>
          </a:p>
          <a:p>
            <a:endParaRPr lang="en-US" baseline="0" dirty="0" smtClean="0"/>
          </a:p>
          <a:p>
            <a:r>
              <a:rPr lang="en-US" baseline="0" dirty="0" smtClean="0"/>
              <a:t>The output of this step is a set of images with the trajectories and box regions included, a movie that includes the trajectories and boxes, a CSV file with the trajectory data (x and y coordinates as well as box offsets for every frame), and a set of ‘.</a:t>
            </a:r>
            <a:r>
              <a:rPr lang="en-US" baseline="0" dirty="0" err="1" smtClean="0"/>
              <a:t>dat</a:t>
            </a:r>
            <a:r>
              <a:rPr lang="en-US" baseline="0" dirty="0" smtClean="0"/>
              <a:t>” files with trajectory data in a format that the analysis step uses.</a:t>
            </a:r>
            <a:endParaRPr lang="en-US" dirty="0"/>
          </a:p>
        </p:txBody>
      </p:sp>
      <p:sp>
        <p:nvSpPr>
          <p:cNvPr id="4" name="Slide Number Placeholder 3"/>
          <p:cNvSpPr>
            <a:spLocks noGrp="1"/>
          </p:cNvSpPr>
          <p:nvPr>
            <p:ph type="sldNum" sz="quarter" idx="10"/>
          </p:nvPr>
        </p:nvSpPr>
        <p:spPr/>
        <p:txBody>
          <a:bodyPr/>
          <a:lstStyle/>
          <a:p>
            <a:fld id="{BEC1E8B1-F3EE-4A0D-8B3A-A09705F91D4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1BE68-90B4-47EF-8A7F-4ABA73B3D141}"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1BE68-90B4-47EF-8A7F-4ABA73B3D141}"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1BE68-90B4-47EF-8A7F-4ABA73B3D141}"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1BE68-90B4-47EF-8A7F-4ABA73B3D141}"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1BE68-90B4-47EF-8A7F-4ABA73B3D141}"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1BE68-90B4-47EF-8A7F-4ABA73B3D141}" type="datetimeFigureOut">
              <a:rPr lang="en-US" smtClean="0"/>
              <a:pPr/>
              <a:t>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1BE68-90B4-47EF-8A7F-4ABA73B3D141}" type="datetimeFigureOut">
              <a:rPr lang="en-US" smtClean="0"/>
              <a:pPr/>
              <a:t>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1BE68-90B4-47EF-8A7F-4ABA73B3D141}" type="datetimeFigureOut">
              <a:rPr lang="en-US" smtClean="0"/>
              <a:pPr/>
              <a:t>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1BE68-90B4-47EF-8A7F-4ABA73B3D141}" type="datetimeFigureOut">
              <a:rPr lang="en-US" smtClean="0"/>
              <a:pPr/>
              <a:t>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1BE68-90B4-47EF-8A7F-4ABA73B3D141}" type="datetimeFigureOut">
              <a:rPr lang="en-US" smtClean="0"/>
              <a:pPr/>
              <a:t>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1BE68-90B4-47EF-8A7F-4ABA73B3D141}" type="datetimeFigureOut">
              <a:rPr lang="en-US" smtClean="0"/>
              <a:pPr/>
              <a:t>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E6941-9CEA-4C8E-9D11-C122B73F37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1BE68-90B4-47EF-8A7F-4ABA73B3D141}" type="datetimeFigureOut">
              <a:rPr lang="en-US" smtClean="0"/>
              <a:pPr/>
              <a:t>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E6941-9CEA-4C8E-9D11-C122B73F37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tif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Steve\Desktop\chip.JPG"/>
          <p:cNvPicPr>
            <a:picLocks noChangeAspect="1" noChangeArrowheads="1"/>
          </p:cNvPicPr>
          <p:nvPr/>
        </p:nvPicPr>
        <p:blipFill>
          <a:blip r:embed="rId3" cstate="print"/>
          <a:srcRect/>
          <a:stretch>
            <a:fillRect/>
          </a:stretch>
        </p:blipFill>
        <p:spPr bwMode="auto">
          <a:xfrm>
            <a:off x="2423626" y="5697894"/>
            <a:ext cx="2334821" cy="503853"/>
          </a:xfrm>
          <a:prstGeom prst="rect">
            <a:avLst/>
          </a:prstGeom>
          <a:noFill/>
        </p:spPr>
      </p:pic>
      <p:pic>
        <p:nvPicPr>
          <p:cNvPr id="1028" name="Picture 4" descr="C:\Users\Steve\Desktop\ObjectiveLensesandStage.JPG"/>
          <p:cNvPicPr>
            <a:picLocks noChangeAspect="1" noChangeArrowheads="1"/>
          </p:cNvPicPr>
          <p:nvPr/>
        </p:nvPicPr>
        <p:blipFill>
          <a:blip r:embed="rId4" cstate="print"/>
          <a:srcRect/>
          <a:stretch>
            <a:fillRect/>
          </a:stretch>
        </p:blipFill>
        <p:spPr bwMode="auto">
          <a:xfrm>
            <a:off x="2549589" y="2133600"/>
            <a:ext cx="1952431" cy="1464323"/>
          </a:xfrm>
          <a:prstGeom prst="rect">
            <a:avLst/>
          </a:prstGeom>
          <a:noFill/>
        </p:spPr>
      </p:pic>
      <p:pic>
        <p:nvPicPr>
          <p:cNvPr id="1026" name="Picture 2" descr="C:\Users\Steve\Desktop\i5sensor17c_disc_light_slant.png"/>
          <p:cNvPicPr>
            <a:picLocks noChangeAspect="1" noChangeArrowheads="1"/>
          </p:cNvPicPr>
          <p:nvPr/>
        </p:nvPicPr>
        <p:blipFill>
          <a:blip r:embed="rId5" cstate="print"/>
          <a:srcRect/>
          <a:stretch>
            <a:fillRect/>
          </a:stretch>
        </p:blipFill>
        <p:spPr bwMode="auto">
          <a:xfrm rot="21421506">
            <a:off x="2939503" y="4535523"/>
            <a:ext cx="1543854" cy="503431"/>
          </a:xfrm>
          <a:prstGeom prst="rect">
            <a:avLst/>
          </a:prstGeom>
          <a:noFill/>
        </p:spPr>
      </p:pic>
      <p:pic>
        <p:nvPicPr>
          <p:cNvPr id="1027" name="Picture 3" descr="C:\Users\Steve\Desktop\181.jpg"/>
          <p:cNvPicPr>
            <a:picLocks noChangeAspect="1" noChangeArrowheads="1"/>
          </p:cNvPicPr>
          <p:nvPr/>
        </p:nvPicPr>
        <p:blipFill>
          <a:blip r:embed="rId6" cstate="print"/>
          <a:srcRect/>
          <a:stretch>
            <a:fillRect/>
          </a:stretch>
        </p:blipFill>
        <p:spPr bwMode="auto">
          <a:xfrm rot="21358241">
            <a:off x="2911441" y="3407130"/>
            <a:ext cx="1564204" cy="505900"/>
          </a:xfrm>
          <a:prstGeom prst="rect">
            <a:avLst/>
          </a:prstGeom>
          <a:noFill/>
        </p:spPr>
      </p:pic>
      <p:pic>
        <p:nvPicPr>
          <p:cNvPr id="1029" name="Picture 5" descr="C:\Users\Steve\Desktop\Picture1.jpg"/>
          <p:cNvPicPr>
            <a:picLocks noChangeAspect="1" noChangeArrowheads="1"/>
          </p:cNvPicPr>
          <p:nvPr/>
        </p:nvPicPr>
        <p:blipFill>
          <a:blip r:embed="rId7" cstate="print"/>
          <a:srcRect/>
          <a:stretch>
            <a:fillRect/>
          </a:stretch>
        </p:blipFill>
        <p:spPr bwMode="auto">
          <a:xfrm>
            <a:off x="5257800" y="2196582"/>
            <a:ext cx="1466350" cy="881743"/>
          </a:xfrm>
          <a:prstGeom prst="rect">
            <a:avLst/>
          </a:prstGeom>
          <a:noFill/>
        </p:spPr>
      </p:pic>
      <p:sp>
        <p:nvSpPr>
          <p:cNvPr id="9" name="TextBox 8"/>
          <p:cNvSpPr txBox="1"/>
          <p:nvPr/>
        </p:nvSpPr>
        <p:spPr>
          <a:xfrm>
            <a:off x="685800" y="3272714"/>
            <a:ext cx="1385596" cy="584775"/>
          </a:xfrm>
          <a:prstGeom prst="rect">
            <a:avLst/>
          </a:prstGeom>
          <a:solidFill>
            <a:srgbClr val="FFC000"/>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1600" dirty="0" smtClean="0"/>
              <a:t>Tissue Slice Preparation</a:t>
            </a:r>
            <a:endParaRPr lang="en-US" sz="1600" dirty="0"/>
          </a:p>
        </p:txBody>
      </p:sp>
      <p:sp>
        <p:nvSpPr>
          <p:cNvPr id="10" name="Right Arrow 9"/>
          <p:cNvSpPr/>
          <p:nvPr/>
        </p:nvSpPr>
        <p:spPr>
          <a:xfrm>
            <a:off x="2171700" y="4700787"/>
            <a:ext cx="629816"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502020" y="2448508"/>
            <a:ext cx="629816"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171700" y="3515310"/>
            <a:ext cx="629816"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7200" y="4426803"/>
            <a:ext cx="1614196" cy="830997"/>
          </a:xfrm>
          <a:prstGeom prst="rect">
            <a:avLst/>
          </a:prstGeom>
          <a:solidFill>
            <a:schemeClr val="tx2">
              <a:lumMod val="40000"/>
              <a:lumOff val="6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1600" dirty="0" smtClean="0"/>
              <a:t>Electrochemical</a:t>
            </a:r>
          </a:p>
          <a:p>
            <a:pPr algn="ctr"/>
            <a:r>
              <a:rPr lang="en-US" sz="1600" dirty="0" smtClean="0"/>
              <a:t>Biosensor</a:t>
            </a:r>
          </a:p>
          <a:p>
            <a:pPr algn="ctr"/>
            <a:r>
              <a:rPr lang="en-US" sz="1600" dirty="0" smtClean="0"/>
              <a:t>Development</a:t>
            </a:r>
            <a:endParaRPr lang="en-US" sz="1600" dirty="0"/>
          </a:p>
        </p:txBody>
      </p:sp>
      <p:sp>
        <p:nvSpPr>
          <p:cNvPr id="17" name="Right Arrow 16"/>
          <p:cNvSpPr/>
          <p:nvPr/>
        </p:nvSpPr>
        <p:spPr>
          <a:xfrm>
            <a:off x="2171700" y="5793498"/>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5656684"/>
            <a:ext cx="1385596" cy="584775"/>
          </a:xfrm>
          <a:prstGeom prst="rect">
            <a:avLst/>
          </a:prstGeom>
          <a:solidFill>
            <a:schemeClr val="accent4">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1600" dirty="0" smtClean="0"/>
              <a:t>Microchip</a:t>
            </a:r>
          </a:p>
          <a:p>
            <a:pPr algn="ctr"/>
            <a:r>
              <a:rPr lang="en-US" sz="1600" dirty="0" smtClean="0"/>
              <a:t>Development</a:t>
            </a:r>
            <a:endParaRPr lang="en-US" sz="1600" dirty="0"/>
          </a:p>
        </p:txBody>
      </p:sp>
      <p:sp>
        <p:nvSpPr>
          <p:cNvPr id="21" name="TextBox 20"/>
          <p:cNvSpPr txBox="1"/>
          <p:nvPr/>
        </p:nvSpPr>
        <p:spPr>
          <a:xfrm>
            <a:off x="304800" y="2272782"/>
            <a:ext cx="1763486" cy="584775"/>
          </a:xfrm>
          <a:prstGeom prst="rect">
            <a:avLst/>
          </a:prstGeom>
          <a:solidFill>
            <a:srgbClr val="FFC000"/>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1600" dirty="0" smtClean="0"/>
              <a:t>Fluorescence</a:t>
            </a:r>
          </a:p>
          <a:p>
            <a:pPr algn="ctr"/>
            <a:r>
              <a:rPr lang="en-US" sz="1600" dirty="0" smtClean="0"/>
              <a:t>Video Microscopy</a:t>
            </a:r>
            <a:endParaRPr lang="en-US" sz="1600" dirty="0"/>
          </a:p>
        </p:txBody>
      </p:sp>
      <p:sp>
        <p:nvSpPr>
          <p:cNvPr id="22" name="TextBox 21"/>
          <p:cNvSpPr txBox="1"/>
          <p:nvPr/>
        </p:nvSpPr>
        <p:spPr>
          <a:xfrm>
            <a:off x="5131836" y="3015343"/>
            <a:ext cx="1763486" cy="305264"/>
          </a:xfrm>
          <a:prstGeom prst="rect">
            <a:avLst/>
          </a:prstGeom>
          <a:noFill/>
          <a:ln w="28575">
            <a:noFill/>
          </a:ln>
          <a:effectLst>
            <a:glow rad="63500">
              <a:schemeClr val="accent6">
                <a:satMod val="175000"/>
                <a:alpha val="40000"/>
              </a:schemeClr>
            </a:glow>
          </a:effectLst>
        </p:spPr>
        <p:txBody>
          <a:bodyPr wrap="square" rtlCol="0">
            <a:spAutoFit/>
          </a:bodyPr>
          <a:lstStyle/>
          <a:p>
            <a:pPr algn="ctr"/>
            <a:r>
              <a:rPr lang="en-US" dirty="0" smtClean="0"/>
              <a:t>Optical Image</a:t>
            </a:r>
            <a:endParaRPr lang="en-US" dirty="0"/>
          </a:p>
        </p:txBody>
      </p:sp>
      <p:sp>
        <p:nvSpPr>
          <p:cNvPr id="26" name="Right Arrow 25"/>
          <p:cNvSpPr/>
          <p:nvPr/>
        </p:nvSpPr>
        <p:spPr>
          <a:xfrm>
            <a:off x="4753946" y="5833501"/>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31836" y="6400336"/>
            <a:ext cx="1763486" cy="305264"/>
          </a:xfrm>
          <a:prstGeom prst="rect">
            <a:avLst/>
          </a:prstGeom>
          <a:noFill/>
          <a:ln w="28575">
            <a:noFill/>
          </a:ln>
          <a:effectLst>
            <a:glow rad="63500">
              <a:schemeClr val="accent6">
                <a:satMod val="175000"/>
                <a:alpha val="40000"/>
              </a:schemeClr>
            </a:glow>
          </a:effectLst>
        </p:spPr>
        <p:txBody>
          <a:bodyPr wrap="square" rtlCol="0">
            <a:spAutoFit/>
          </a:bodyPr>
          <a:lstStyle/>
          <a:p>
            <a:pPr algn="ctr"/>
            <a:r>
              <a:rPr lang="en-US" dirty="0" smtClean="0"/>
              <a:t>Chemical Image</a:t>
            </a:r>
            <a:endParaRPr lang="en-US" dirty="0"/>
          </a:p>
        </p:txBody>
      </p:sp>
      <p:pic>
        <p:nvPicPr>
          <p:cNvPr id="1031" name="Picture 7" descr="C:\Users\Steve\Desktop\Chemical.jpg"/>
          <p:cNvPicPr>
            <a:picLocks noChangeAspect="1" noChangeArrowheads="1"/>
          </p:cNvPicPr>
          <p:nvPr/>
        </p:nvPicPr>
        <p:blipFill>
          <a:blip r:embed="rId8" cstate="print"/>
          <a:srcRect/>
          <a:stretch>
            <a:fillRect/>
          </a:stretch>
        </p:blipFill>
        <p:spPr bwMode="auto">
          <a:xfrm>
            <a:off x="5295122" y="5547049"/>
            <a:ext cx="1447800" cy="870590"/>
          </a:xfrm>
          <a:prstGeom prst="rect">
            <a:avLst/>
          </a:prstGeom>
          <a:noFill/>
        </p:spPr>
      </p:pic>
      <p:pic>
        <p:nvPicPr>
          <p:cNvPr id="1032" name="Picture 8" descr="C:\Users\Steve\Desktop\Composite.jpg"/>
          <p:cNvPicPr>
            <a:picLocks noChangeAspect="1" noChangeArrowheads="1"/>
          </p:cNvPicPr>
          <p:nvPr/>
        </p:nvPicPr>
        <p:blipFill>
          <a:blip r:embed="rId9" cstate="print"/>
          <a:srcRect/>
          <a:stretch>
            <a:fillRect/>
          </a:stretch>
        </p:blipFill>
        <p:spPr bwMode="auto">
          <a:xfrm>
            <a:off x="7315200" y="4038600"/>
            <a:ext cx="1520659" cy="914400"/>
          </a:xfrm>
          <a:prstGeom prst="rect">
            <a:avLst/>
          </a:prstGeom>
          <a:noFill/>
        </p:spPr>
      </p:pic>
      <p:sp>
        <p:nvSpPr>
          <p:cNvPr id="31" name="TextBox 30"/>
          <p:cNvSpPr txBox="1"/>
          <p:nvPr/>
        </p:nvSpPr>
        <p:spPr>
          <a:xfrm>
            <a:off x="7162800" y="4953000"/>
            <a:ext cx="1878564" cy="369332"/>
          </a:xfrm>
          <a:prstGeom prst="rect">
            <a:avLst/>
          </a:prstGeom>
          <a:noFill/>
          <a:ln w="28575">
            <a:noFill/>
          </a:ln>
          <a:effectLst>
            <a:glow rad="63500">
              <a:schemeClr val="accent6">
                <a:satMod val="175000"/>
                <a:alpha val="40000"/>
              </a:schemeClr>
            </a:glow>
          </a:effectLst>
        </p:spPr>
        <p:txBody>
          <a:bodyPr wrap="square" rtlCol="0">
            <a:spAutoFit/>
          </a:bodyPr>
          <a:lstStyle/>
          <a:p>
            <a:pPr algn="ctr"/>
            <a:r>
              <a:rPr lang="en-US" dirty="0" smtClean="0"/>
              <a:t>Composite Image</a:t>
            </a:r>
            <a:endParaRPr lang="en-US" dirty="0"/>
          </a:p>
        </p:txBody>
      </p:sp>
      <p:sp>
        <p:nvSpPr>
          <p:cNvPr id="32" name="Right Arrow 31"/>
          <p:cNvSpPr/>
          <p:nvPr/>
        </p:nvSpPr>
        <p:spPr>
          <a:xfrm>
            <a:off x="2171700" y="2501382"/>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6858000" y="2501382"/>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315200" y="2438400"/>
            <a:ext cx="1385596" cy="338554"/>
          </a:xfrm>
          <a:prstGeom prst="rect">
            <a:avLst/>
          </a:prstGeom>
          <a:solidFill>
            <a:schemeClr val="accent6">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1600" dirty="0" smtClean="0"/>
              <a:t>Analysis</a:t>
            </a:r>
            <a:endParaRPr lang="en-US" sz="1600" dirty="0"/>
          </a:p>
        </p:txBody>
      </p:sp>
      <p:sp>
        <p:nvSpPr>
          <p:cNvPr id="35" name="Right Arrow 34"/>
          <p:cNvSpPr/>
          <p:nvPr/>
        </p:nvSpPr>
        <p:spPr>
          <a:xfrm>
            <a:off x="6858000" y="5930382"/>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315200" y="5867400"/>
            <a:ext cx="1385596" cy="338554"/>
          </a:xfrm>
          <a:prstGeom prst="rect">
            <a:avLst/>
          </a:prstGeom>
          <a:solidFill>
            <a:schemeClr val="accent6">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1600" dirty="0" smtClean="0"/>
              <a:t>Analysis</a:t>
            </a:r>
            <a:endParaRPr lang="en-US" sz="1600" dirty="0"/>
          </a:p>
        </p:txBody>
      </p:sp>
      <p:sp>
        <p:nvSpPr>
          <p:cNvPr id="37" name="TextBox 36"/>
          <p:cNvSpPr txBox="1"/>
          <p:nvPr/>
        </p:nvSpPr>
        <p:spPr>
          <a:xfrm>
            <a:off x="5334000" y="4038600"/>
            <a:ext cx="1385596" cy="830997"/>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1600" dirty="0" smtClean="0"/>
              <a:t>Data Acquisition &amp; Processing</a:t>
            </a:r>
            <a:endParaRPr lang="en-US" sz="1600" dirty="0"/>
          </a:p>
        </p:txBody>
      </p:sp>
      <p:sp>
        <p:nvSpPr>
          <p:cNvPr id="38" name="Right Arrow 37"/>
          <p:cNvSpPr/>
          <p:nvPr/>
        </p:nvSpPr>
        <p:spPr>
          <a:xfrm rot="16200000">
            <a:off x="5849128" y="5123672"/>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5400000">
            <a:off x="5849127" y="3523473"/>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6934200" y="4343400"/>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590800" y="6172200"/>
            <a:ext cx="1763486" cy="369332"/>
          </a:xfrm>
          <a:prstGeom prst="rect">
            <a:avLst/>
          </a:prstGeom>
          <a:noFill/>
          <a:ln w="28575">
            <a:noFill/>
          </a:ln>
          <a:effectLst>
            <a:glow rad="63500">
              <a:schemeClr val="accent6">
                <a:satMod val="175000"/>
                <a:alpha val="40000"/>
              </a:schemeClr>
            </a:glow>
          </a:effectLst>
        </p:spPr>
        <p:txBody>
          <a:bodyPr wrap="square" rtlCol="0">
            <a:spAutoFit/>
          </a:bodyPr>
          <a:lstStyle/>
          <a:p>
            <a:pPr algn="ctr"/>
            <a:r>
              <a:rPr lang="en-US" dirty="0" smtClean="0"/>
              <a:t>Microchip</a:t>
            </a:r>
            <a:endParaRPr lang="en-US" dirty="0"/>
          </a:p>
        </p:txBody>
      </p:sp>
      <p:sp>
        <p:nvSpPr>
          <p:cNvPr id="43" name="TextBox 42"/>
          <p:cNvSpPr txBox="1"/>
          <p:nvPr/>
        </p:nvSpPr>
        <p:spPr>
          <a:xfrm>
            <a:off x="2819400" y="4979927"/>
            <a:ext cx="1763486" cy="369332"/>
          </a:xfrm>
          <a:prstGeom prst="rect">
            <a:avLst/>
          </a:prstGeom>
          <a:noFill/>
          <a:ln w="28575">
            <a:noFill/>
          </a:ln>
          <a:effectLst>
            <a:glow rad="63500">
              <a:schemeClr val="accent6">
                <a:satMod val="175000"/>
                <a:alpha val="40000"/>
              </a:schemeClr>
            </a:glow>
          </a:effectLst>
        </p:spPr>
        <p:txBody>
          <a:bodyPr wrap="square" rtlCol="0">
            <a:spAutoFit/>
          </a:bodyPr>
          <a:lstStyle/>
          <a:p>
            <a:pPr algn="ctr"/>
            <a:r>
              <a:rPr lang="en-US" dirty="0" smtClean="0"/>
              <a:t>Biosensor Array</a:t>
            </a:r>
            <a:endParaRPr lang="en-US" dirty="0"/>
          </a:p>
        </p:txBody>
      </p:sp>
      <p:sp>
        <p:nvSpPr>
          <p:cNvPr id="44" name="TextBox 43"/>
          <p:cNvSpPr txBox="1"/>
          <p:nvPr/>
        </p:nvSpPr>
        <p:spPr>
          <a:xfrm>
            <a:off x="2819400" y="3897868"/>
            <a:ext cx="1763486" cy="369332"/>
          </a:xfrm>
          <a:prstGeom prst="rect">
            <a:avLst/>
          </a:prstGeom>
          <a:noFill/>
          <a:ln w="28575">
            <a:noFill/>
          </a:ln>
          <a:effectLst>
            <a:glow rad="63500">
              <a:schemeClr val="accent6">
                <a:satMod val="175000"/>
                <a:alpha val="40000"/>
              </a:schemeClr>
            </a:glow>
          </a:effectLst>
        </p:spPr>
        <p:txBody>
          <a:bodyPr wrap="square" rtlCol="0">
            <a:spAutoFit/>
          </a:bodyPr>
          <a:lstStyle/>
          <a:p>
            <a:pPr algn="ctr"/>
            <a:r>
              <a:rPr lang="en-US" dirty="0" smtClean="0"/>
              <a:t>Tissue Sample</a:t>
            </a:r>
            <a:endParaRPr lang="en-US" dirty="0"/>
          </a:p>
        </p:txBody>
      </p:sp>
      <p:sp>
        <p:nvSpPr>
          <p:cNvPr id="45" name="Right Arrow 44"/>
          <p:cNvSpPr/>
          <p:nvPr/>
        </p:nvSpPr>
        <p:spPr>
          <a:xfrm rot="16200000">
            <a:off x="7563629" y="3332972"/>
            <a:ext cx="10636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971800" y="304800"/>
            <a:ext cx="228600" cy="215444"/>
          </a:xfrm>
          <a:prstGeom prst="rect">
            <a:avLst/>
          </a:prstGeom>
          <a:solidFill>
            <a:srgbClr val="FFC000"/>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endParaRPr lang="en-US" sz="800" dirty="0"/>
          </a:p>
        </p:txBody>
      </p:sp>
      <p:sp>
        <p:nvSpPr>
          <p:cNvPr id="47" name="Rectangle 46"/>
          <p:cNvSpPr/>
          <p:nvPr/>
        </p:nvSpPr>
        <p:spPr>
          <a:xfrm>
            <a:off x="3200400" y="216932"/>
            <a:ext cx="1854867" cy="338554"/>
          </a:xfrm>
          <a:prstGeom prst="rect">
            <a:avLst/>
          </a:prstGeom>
        </p:spPr>
        <p:txBody>
          <a:bodyPr wrap="none">
            <a:spAutoFit/>
          </a:bodyPr>
          <a:lstStyle/>
          <a:p>
            <a:r>
              <a:rPr lang="en-US" sz="1600" dirty="0" smtClean="0"/>
              <a:t>Biomedical Sciences</a:t>
            </a:r>
            <a:endParaRPr lang="en-US" sz="1600" dirty="0"/>
          </a:p>
        </p:txBody>
      </p:sp>
      <p:sp>
        <p:nvSpPr>
          <p:cNvPr id="48" name="TextBox 47"/>
          <p:cNvSpPr txBox="1"/>
          <p:nvPr/>
        </p:nvSpPr>
        <p:spPr>
          <a:xfrm>
            <a:off x="2971800" y="609600"/>
            <a:ext cx="228600" cy="215444"/>
          </a:xfrm>
          <a:prstGeom prst="rect">
            <a:avLst/>
          </a:prstGeom>
          <a:solidFill>
            <a:schemeClr val="tx2">
              <a:lumMod val="40000"/>
              <a:lumOff val="6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endParaRPr lang="en-US" sz="800" dirty="0"/>
          </a:p>
        </p:txBody>
      </p:sp>
      <p:sp>
        <p:nvSpPr>
          <p:cNvPr id="49" name="Rectangle 48"/>
          <p:cNvSpPr/>
          <p:nvPr/>
        </p:nvSpPr>
        <p:spPr>
          <a:xfrm>
            <a:off x="3200400" y="533400"/>
            <a:ext cx="1026563" cy="338554"/>
          </a:xfrm>
          <a:prstGeom prst="rect">
            <a:avLst/>
          </a:prstGeom>
        </p:spPr>
        <p:txBody>
          <a:bodyPr wrap="none">
            <a:spAutoFit/>
          </a:bodyPr>
          <a:lstStyle/>
          <a:p>
            <a:r>
              <a:rPr lang="en-US" sz="1600" dirty="0" smtClean="0"/>
              <a:t>Chemistry</a:t>
            </a:r>
            <a:endParaRPr lang="en-US" sz="1600" dirty="0"/>
          </a:p>
        </p:txBody>
      </p:sp>
      <p:sp>
        <p:nvSpPr>
          <p:cNvPr id="50" name="TextBox 49"/>
          <p:cNvSpPr txBox="1"/>
          <p:nvPr/>
        </p:nvSpPr>
        <p:spPr>
          <a:xfrm>
            <a:off x="2971800" y="914400"/>
            <a:ext cx="228600" cy="215444"/>
          </a:xfrm>
          <a:prstGeom prst="rect">
            <a:avLst/>
          </a:prstGeom>
          <a:solidFill>
            <a:schemeClr val="accent4">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endParaRPr lang="en-US" sz="800" dirty="0"/>
          </a:p>
        </p:txBody>
      </p:sp>
      <p:sp>
        <p:nvSpPr>
          <p:cNvPr id="51" name="Rectangle 50"/>
          <p:cNvSpPr/>
          <p:nvPr/>
        </p:nvSpPr>
        <p:spPr>
          <a:xfrm>
            <a:off x="3200400" y="838200"/>
            <a:ext cx="3040512" cy="338554"/>
          </a:xfrm>
          <a:prstGeom prst="rect">
            <a:avLst/>
          </a:prstGeom>
        </p:spPr>
        <p:txBody>
          <a:bodyPr wrap="none">
            <a:spAutoFit/>
          </a:bodyPr>
          <a:lstStyle/>
          <a:p>
            <a:r>
              <a:rPr lang="en-US" sz="1600" dirty="0" smtClean="0"/>
              <a:t>Electrical &amp; Computer Engineering</a:t>
            </a:r>
            <a:endParaRPr lang="en-US" sz="1600" dirty="0"/>
          </a:p>
        </p:txBody>
      </p:sp>
      <p:sp>
        <p:nvSpPr>
          <p:cNvPr id="52" name="TextBox 51"/>
          <p:cNvSpPr txBox="1"/>
          <p:nvPr/>
        </p:nvSpPr>
        <p:spPr>
          <a:xfrm>
            <a:off x="2971800" y="1219200"/>
            <a:ext cx="228600" cy="215444"/>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endParaRPr lang="en-US" sz="800" dirty="0"/>
          </a:p>
        </p:txBody>
      </p:sp>
      <p:sp>
        <p:nvSpPr>
          <p:cNvPr id="53" name="Rectangle 52"/>
          <p:cNvSpPr/>
          <p:nvPr/>
        </p:nvSpPr>
        <p:spPr>
          <a:xfrm>
            <a:off x="3200400" y="1143000"/>
            <a:ext cx="1695721" cy="338554"/>
          </a:xfrm>
          <a:prstGeom prst="rect">
            <a:avLst/>
          </a:prstGeom>
        </p:spPr>
        <p:txBody>
          <a:bodyPr wrap="none">
            <a:spAutoFit/>
          </a:bodyPr>
          <a:lstStyle/>
          <a:p>
            <a:r>
              <a:rPr lang="en-US" sz="1600" dirty="0" smtClean="0"/>
              <a:t>Computer Science</a:t>
            </a:r>
            <a:endParaRPr lang="en-US" sz="1600" dirty="0"/>
          </a:p>
        </p:txBody>
      </p:sp>
      <p:sp>
        <p:nvSpPr>
          <p:cNvPr id="54" name="TextBox 53"/>
          <p:cNvSpPr txBox="1"/>
          <p:nvPr/>
        </p:nvSpPr>
        <p:spPr>
          <a:xfrm>
            <a:off x="2971800" y="1524000"/>
            <a:ext cx="228600" cy="215444"/>
          </a:xfrm>
          <a:prstGeom prst="rect">
            <a:avLst/>
          </a:prstGeom>
          <a:solidFill>
            <a:schemeClr val="accent6">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endParaRPr lang="en-US" sz="800" dirty="0"/>
          </a:p>
        </p:txBody>
      </p:sp>
      <p:sp>
        <p:nvSpPr>
          <p:cNvPr id="55" name="Rectangle 54"/>
          <p:cNvSpPr/>
          <p:nvPr/>
        </p:nvSpPr>
        <p:spPr>
          <a:xfrm>
            <a:off x="3200400" y="1447800"/>
            <a:ext cx="1275670" cy="338554"/>
          </a:xfrm>
          <a:prstGeom prst="rect">
            <a:avLst/>
          </a:prstGeom>
        </p:spPr>
        <p:txBody>
          <a:bodyPr wrap="none">
            <a:spAutoFit/>
          </a:bodyPr>
          <a:lstStyle/>
          <a:p>
            <a:r>
              <a:rPr lang="en-US" sz="1600" dirty="0" smtClean="0"/>
              <a:t>Mathematics</a:t>
            </a:r>
            <a:endParaRPr lang="en-US" sz="1600" dirty="0"/>
          </a:p>
        </p:txBody>
      </p:sp>
      <p:sp>
        <p:nvSpPr>
          <p:cNvPr id="56" name="Rectangle 55"/>
          <p:cNvSpPr/>
          <p:nvPr/>
        </p:nvSpPr>
        <p:spPr>
          <a:xfrm>
            <a:off x="2819400" y="152400"/>
            <a:ext cx="3429000" cy="17526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p:cNvPicPr>
            <a:picLocks noChangeAspect="1" noChangeArrowheads="1"/>
          </p:cNvPicPr>
          <p:nvPr/>
        </p:nvPicPr>
        <p:blipFill>
          <a:blip r:embed="rId10" cstate="print"/>
          <a:srcRect/>
          <a:stretch>
            <a:fillRect/>
          </a:stretch>
        </p:blipFill>
        <p:spPr bwMode="auto">
          <a:xfrm>
            <a:off x="304800" y="228600"/>
            <a:ext cx="2170444" cy="1371600"/>
          </a:xfrm>
          <a:prstGeom prst="rect">
            <a:avLst/>
          </a:prstGeom>
          <a:noFill/>
          <a:ln w="9525">
            <a:noFill/>
            <a:miter lim="800000"/>
            <a:headEnd/>
            <a:tailEnd/>
          </a:ln>
          <a:effectLst/>
        </p:spPr>
      </p:pic>
      <p:sp>
        <p:nvSpPr>
          <p:cNvPr id="57" name="Oval 56"/>
          <p:cNvSpPr/>
          <p:nvPr/>
        </p:nvSpPr>
        <p:spPr>
          <a:xfrm>
            <a:off x="7162800" y="2057400"/>
            <a:ext cx="1752600" cy="1066800"/>
          </a:xfrm>
          <a:prstGeom prst="ellipse">
            <a:avLst/>
          </a:prstGeom>
          <a:noFill/>
          <a:ln w="50800">
            <a:solidFill>
              <a:srgbClr val="FF0000"/>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324600" y="152400"/>
            <a:ext cx="2667000" cy="1588127"/>
          </a:xfrm>
          <a:prstGeom prst="rect">
            <a:avLst/>
          </a:prstGeom>
        </p:spPr>
        <p:txBody>
          <a:bodyPr wrap="square">
            <a:spAutoFit/>
          </a:bodyPr>
          <a:lstStyle/>
          <a:p>
            <a:pPr hangingPunct="0">
              <a:spcBef>
                <a:spcPct val="50000"/>
              </a:spcBef>
              <a:buClr>
                <a:srgbClr val="000000"/>
              </a:buClr>
              <a:buSzPct val="100000"/>
              <a:buFont typeface="Times New Roman" pitchFamily="18" charset="0"/>
              <a:buNone/>
            </a:pPr>
            <a:r>
              <a:rPr lang="en-US" sz="900" dirty="0" smtClean="0">
                <a:solidFill>
                  <a:schemeClr val="bg1">
                    <a:lumMod val="50000"/>
                  </a:schemeClr>
                </a:solidFill>
                <a:latin typeface="Times New Roman" pitchFamily="18" charset="0"/>
              </a:rPr>
              <a:t>This </a:t>
            </a:r>
            <a:r>
              <a:rPr lang="en-US" sz="900" dirty="0" smtClean="0">
                <a:solidFill>
                  <a:schemeClr val="bg1">
                    <a:lumMod val="50000"/>
                  </a:schemeClr>
                </a:solidFill>
                <a:latin typeface="Times New Roman" pitchFamily="18" charset="0"/>
              </a:rPr>
              <a:t>program is based </a:t>
            </a:r>
            <a:r>
              <a:rPr lang="en-US" sz="900" dirty="0" smtClean="0">
                <a:solidFill>
                  <a:schemeClr val="bg1">
                    <a:lumMod val="50000"/>
                  </a:schemeClr>
                </a:solidFill>
                <a:latin typeface="Times New Roman" pitchFamily="18" charset="0"/>
              </a:rPr>
              <a:t>upon</a:t>
            </a:r>
            <a:r>
              <a:rPr lang="en-US" sz="900" dirty="0" smtClean="0">
                <a:solidFill>
                  <a:schemeClr val="bg1">
                    <a:lumMod val="50000"/>
                  </a:schemeClr>
                </a:solidFill>
                <a:latin typeface="Times New Roman" pitchFamily="18" charset="0"/>
              </a:rPr>
              <a:t> </a:t>
            </a:r>
            <a:r>
              <a:rPr lang="en-US" sz="900" dirty="0" smtClean="0">
                <a:solidFill>
                  <a:schemeClr val="bg1">
                    <a:lumMod val="50000"/>
                  </a:schemeClr>
                </a:solidFill>
                <a:latin typeface="Times New Roman" pitchFamily="18" charset="0"/>
              </a:rPr>
              <a:t>collaborative</a:t>
            </a:r>
            <a:br>
              <a:rPr lang="en-US" sz="900" dirty="0" smtClean="0">
                <a:solidFill>
                  <a:schemeClr val="bg1">
                    <a:lumMod val="50000"/>
                  </a:schemeClr>
                </a:solidFill>
                <a:latin typeface="Times New Roman" pitchFamily="18" charset="0"/>
              </a:rPr>
            </a:br>
            <a:r>
              <a:rPr lang="en-US" sz="900" dirty="0" smtClean="0">
                <a:solidFill>
                  <a:schemeClr val="bg1">
                    <a:lumMod val="50000"/>
                  </a:schemeClr>
                </a:solidFill>
                <a:latin typeface="Times New Roman" pitchFamily="18" charset="0"/>
              </a:rPr>
              <a:t>work </a:t>
            </a:r>
            <a:r>
              <a:rPr lang="en-US" sz="900" dirty="0" smtClean="0">
                <a:solidFill>
                  <a:schemeClr val="bg1">
                    <a:lumMod val="50000"/>
                  </a:schemeClr>
                </a:solidFill>
                <a:latin typeface="Times New Roman" pitchFamily="18" charset="0"/>
              </a:rPr>
              <a:t>supported </a:t>
            </a:r>
            <a:r>
              <a:rPr lang="en-US" sz="900" dirty="0" smtClean="0">
                <a:solidFill>
                  <a:schemeClr val="bg1">
                    <a:lumMod val="50000"/>
                  </a:schemeClr>
                </a:solidFill>
                <a:latin typeface="Times New Roman" pitchFamily="18" charset="0"/>
              </a:rPr>
              <a:t> by </a:t>
            </a:r>
            <a:r>
              <a:rPr lang="en-US" sz="900" dirty="0" smtClean="0">
                <a:solidFill>
                  <a:schemeClr val="bg1">
                    <a:lumMod val="50000"/>
                  </a:schemeClr>
                </a:solidFill>
                <a:latin typeface="Times New Roman" pitchFamily="18" charset="0"/>
              </a:rPr>
              <a:t>a National Science </a:t>
            </a:r>
            <a:r>
              <a:rPr lang="en-US" sz="900" dirty="0" smtClean="0">
                <a:solidFill>
                  <a:schemeClr val="bg1">
                    <a:lumMod val="50000"/>
                  </a:schemeClr>
                </a:solidFill>
                <a:latin typeface="Times New Roman" pitchFamily="18" charset="0"/>
              </a:rPr>
              <a:t/>
            </a:r>
            <a:br>
              <a:rPr lang="en-US" sz="900" dirty="0" smtClean="0">
                <a:solidFill>
                  <a:schemeClr val="bg1">
                    <a:lumMod val="50000"/>
                  </a:schemeClr>
                </a:solidFill>
                <a:latin typeface="Times New Roman" pitchFamily="18" charset="0"/>
              </a:rPr>
            </a:br>
            <a:r>
              <a:rPr lang="en-US" sz="900" dirty="0" smtClean="0">
                <a:solidFill>
                  <a:schemeClr val="bg1">
                    <a:lumMod val="50000"/>
                  </a:schemeClr>
                </a:solidFill>
                <a:latin typeface="Times New Roman" pitchFamily="18" charset="0"/>
              </a:rPr>
              <a:t>Foundation </a:t>
            </a:r>
            <a:r>
              <a:rPr lang="en-US" sz="900" dirty="0" smtClean="0">
                <a:solidFill>
                  <a:schemeClr val="bg1">
                    <a:lumMod val="50000"/>
                  </a:schemeClr>
                </a:solidFill>
                <a:latin typeface="Times New Roman" pitchFamily="18" charset="0"/>
              </a:rPr>
              <a:t>Grant No. </a:t>
            </a:r>
            <a:r>
              <a:rPr lang="en-US" sz="900" dirty="0" smtClean="0">
                <a:solidFill>
                  <a:schemeClr val="bg1">
                    <a:lumMod val="50000"/>
                  </a:schemeClr>
                </a:solidFill>
                <a:latin typeface="Times New Roman" pitchFamily="18" charset="0"/>
              </a:rPr>
              <a:t>0841259;</a:t>
            </a:r>
          </a:p>
          <a:p>
            <a:pPr algn="just" hangingPunct="0">
              <a:spcBef>
                <a:spcPct val="50000"/>
              </a:spcBef>
              <a:buClr>
                <a:srgbClr val="000000"/>
              </a:buClr>
              <a:buSzPct val="100000"/>
              <a:buFont typeface="Times New Roman" pitchFamily="18" charset="0"/>
              <a:buNone/>
            </a:pPr>
            <a:r>
              <a:rPr lang="en-US" sz="900" dirty="0" smtClean="0">
                <a:solidFill>
                  <a:schemeClr val="bg1">
                    <a:lumMod val="50000"/>
                  </a:schemeClr>
                </a:solidFill>
                <a:latin typeface="Times New Roman" pitchFamily="18" charset="0"/>
              </a:rPr>
              <a:t>Colorado </a:t>
            </a:r>
            <a:r>
              <a:rPr lang="en-US" sz="900" dirty="0" smtClean="0">
                <a:solidFill>
                  <a:schemeClr val="bg1">
                    <a:lumMod val="50000"/>
                  </a:schemeClr>
                </a:solidFill>
                <a:latin typeface="Times New Roman" pitchFamily="18" charset="0"/>
              </a:rPr>
              <a:t>State </a:t>
            </a:r>
            <a:r>
              <a:rPr lang="en-US" sz="900" dirty="0" smtClean="0">
                <a:solidFill>
                  <a:schemeClr val="bg1">
                    <a:lumMod val="50000"/>
                  </a:schemeClr>
                </a:solidFill>
                <a:latin typeface="Times New Roman" pitchFamily="18" charset="0"/>
              </a:rPr>
              <a:t>University, Thomas </a:t>
            </a:r>
            <a:r>
              <a:rPr lang="en-US" sz="900" dirty="0" smtClean="0">
                <a:solidFill>
                  <a:schemeClr val="bg1">
                    <a:lumMod val="50000"/>
                  </a:schemeClr>
                </a:solidFill>
                <a:latin typeface="Times New Roman" pitchFamily="18" charset="0"/>
              </a:rPr>
              <a:t>Chen, Principal Investigator, Michael A. de Miranda and Stuart </a:t>
            </a:r>
            <a:r>
              <a:rPr lang="en-US" sz="900" dirty="0" err="1" smtClean="0">
                <a:solidFill>
                  <a:schemeClr val="bg1">
                    <a:lumMod val="50000"/>
                  </a:schemeClr>
                </a:solidFill>
                <a:latin typeface="Times New Roman" pitchFamily="18" charset="0"/>
              </a:rPr>
              <a:t>Tobet</a:t>
            </a:r>
            <a:r>
              <a:rPr lang="en-US" sz="900" dirty="0" smtClean="0">
                <a:solidFill>
                  <a:schemeClr val="bg1">
                    <a:lumMod val="50000"/>
                  </a:schemeClr>
                </a:solidFill>
                <a:latin typeface="Times New Roman" pitchFamily="18" charset="0"/>
              </a:rPr>
              <a:t> Co-Principal </a:t>
            </a:r>
            <a:r>
              <a:rPr lang="en-US" sz="900" dirty="0" smtClean="0">
                <a:solidFill>
                  <a:schemeClr val="bg1">
                    <a:lumMod val="50000"/>
                  </a:schemeClr>
                </a:solidFill>
                <a:latin typeface="Times New Roman" pitchFamily="18" charset="0"/>
              </a:rPr>
              <a:t>Investigators.</a:t>
            </a:r>
          </a:p>
          <a:p>
            <a:pPr algn="just" hangingPunct="0">
              <a:lnSpc>
                <a:spcPct val="95000"/>
              </a:lnSpc>
              <a:spcBef>
                <a:spcPct val="50000"/>
              </a:spcBef>
              <a:buClr>
                <a:srgbClr val="000000"/>
              </a:buClr>
              <a:buSzPct val="100000"/>
              <a:buFont typeface="Times New Roman" pitchFamily="18" charset="0"/>
              <a:buNone/>
            </a:pPr>
            <a:r>
              <a:rPr lang="en-US" sz="900" dirty="0" smtClean="0">
                <a:solidFill>
                  <a:schemeClr val="bg1">
                    <a:lumMod val="50000"/>
                  </a:schemeClr>
                </a:solidFill>
                <a:latin typeface="Times New Roman" pitchFamily="18" charset="0"/>
              </a:rPr>
              <a:t>Any </a:t>
            </a:r>
            <a:r>
              <a:rPr lang="en-US" sz="900" dirty="0" smtClean="0">
                <a:solidFill>
                  <a:schemeClr val="bg1">
                    <a:lumMod val="50000"/>
                  </a:schemeClr>
                </a:solidFill>
                <a:latin typeface="Times New Roman" pitchFamily="18" charset="0"/>
              </a:rPr>
              <a:t>opinions, findings, conclusions or </a:t>
            </a:r>
            <a:r>
              <a:rPr lang="en-US" sz="900" dirty="0" smtClean="0">
                <a:solidFill>
                  <a:schemeClr val="bg1">
                    <a:lumMod val="50000"/>
                  </a:schemeClr>
                </a:solidFill>
                <a:latin typeface="Times New Roman" pitchFamily="18" charset="0"/>
              </a:rPr>
              <a:t> </a:t>
            </a:r>
            <a:r>
              <a:rPr lang="en-US" sz="900" dirty="0" err="1" smtClean="0">
                <a:solidFill>
                  <a:schemeClr val="bg1">
                    <a:lumMod val="50000"/>
                  </a:schemeClr>
                </a:solidFill>
                <a:latin typeface="Times New Roman" pitchFamily="18" charset="0"/>
              </a:rPr>
              <a:t>recommenda-tions</a:t>
            </a:r>
            <a:r>
              <a:rPr lang="en-US" sz="900" dirty="0" smtClean="0">
                <a:solidFill>
                  <a:schemeClr val="bg1">
                    <a:lumMod val="50000"/>
                  </a:schemeClr>
                </a:solidFill>
                <a:latin typeface="Times New Roman" pitchFamily="18" charset="0"/>
              </a:rPr>
              <a:t> </a:t>
            </a:r>
            <a:r>
              <a:rPr lang="en-US" sz="900" dirty="0" smtClean="0">
                <a:solidFill>
                  <a:schemeClr val="bg1">
                    <a:lumMod val="50000"/>
                  </a:schemeClr>
                </a:solidFill>
                <a:latin typeface="Times New Roman" pitchFamily="18" charset="0"/>
              </a:rPr>
              <a:t>expressed in this material are those of the author(s) and do not necessarily reflect the views of the National Science Foundation.</a:t>
            </a:r>
            <a:endParaRPr lang="en-US" sz="900" dirty="0">
              <a:solidFill>
                <a:schemeClr val="bg1">
                  <a:lumMod val="50000"/>
                </a:schemeClr>
              </a:solidFill>
              <a:latin typeface="Times New Roman" pitchFamily="18" charset="0"/>
            </a:endParaRPr>
          </a:p>
        </p:txBody>
      </p:sp>
      <p:pic>
        <p:nvPicPr>
          <p:cNvPr id="61" name="Picture 145" descr="nsf2.tif"/>
          <p:cNvPicPr>
            <a:picLocks noChangeAspect="1"/>
          </p:cNvPicPr>
          <p:nvPr/>
        </p:nvPicPr>
        <p:blipFill>
          <a:blip r:embed="rId11" cstate="print"/>
          <a:srcRect/>
          <a:stretch>
            <a:fillRect/>
          </a:stretch>
        </p:blipFill>
        <p:spPr bwMode="auto">
          <a:xfrm>
            <a:off x="8458200" y="152401"/>
            <a:ext cx="465030" cy="459133"/>
          </a:xfrm>
          <a:prstGeom prst="rect">
            <a:avLst/>
          </a:prstGeom>
          <a:noFill/>
          <a:ln w="9525">
            <a:noFill/>
            <a:miter lim="800000"/>
            <a:headEnd/>
            <a:tailEnd/>
          </a:ln>
        </p:spPr>
      </p:pic>
      <p:sp>
        <p:nvSpPr>
          <p:cNvPr id="63" name="Rectangle 62"/>
          <p:cNvSpPr/>
          <p:nvPr/>
        </p:nvSpPr>
        <p:spPr>
          <a:xfrm>
            <a:off x="304800" y="1600200"/>
            <a:ext cx="2209800" cy="461665"/>
          </a:xfrm>
          <a:prstGeom prst="rect">
            <a:avLst/>
          </a:prstGeom>
        </p:spPr>
        <p:txBody>
          <a:bodyPr wrap="square">
            <a:spAutoFit/>
          </a:bodyPr>
          <a:lstStyle/>
          <a:p>
            <a:pPr algn="ctr" hangingPunct="0">
              <a:spcBef>
                <a:spcPct val="50000"/>
              </a:spcBef>
              <a:buClr>
                <a:srgbClr val="000000"/>
              </a:buClr>
              <a:buSzPct val="100000"/>
              <a:buFont typeface="Times New Roman" pitchFamily="18" charset="0"/>
              <a:buNone/>
            </a:pPr>
            <a:r>
              <a:rPr lang="en-US" sz="1200" b="1" cap="small" spc="110" dirty="0" smtClean="0">
                <a:solidFill>
                  <a:srgbClr val="C00000"/>
                </a:solidFill>
                <a:latin typeface="Calibri" pitchFamily="34" charset="0"/>
                <a:cs typeface="Calibri" pitchFamily="34" charset="0"/>
              </a:rPr>
              <a:t>C</a:t>
            </a:r>
            <a:r>
              <a:rPr lang="en-US" sz="1200" b="1" cap="small" spc="110" dirty="0" smtClean="0">
                <a:solidFill>
                  <a:schemeClr val="tx1">
                    <a:lumMod val="65000"/>
                    <a:lumOff val="35000"/>
                  </a:schemeClr>
                </a:solidFill>
                <a:latin typeface="Calibri" pitchFamily="34" charset="0"/>
                <a:cs typeface="Calibri" pitchFamily="34" charset="0"/>
              </a:rPr>
              <a:t>olorado </a:t>
            </a:r>
            <a:r>
              <a:rPr lang="en-US" sz="1200" b="1" cap="small" spc="110" dirty="0" smtClean="0">
                <a:solidFill>
                  <a:srgbClr val="C00000"/>
                </a:solidFill>
                <a:latin typeface="Calibri" pitchFamily="34" charset="0"/>
                <a:cs typeface="Calibri" pitchFamily="34" charset="0"/>
              </a:rPr>
              <a:t>H</a:t>
            </a:r>
            <a:r>
              <a:rPr lang="en-US" sz="1200" b="1" cap="small" spc="110" dirty="0" smtClean="0">
                <a:solidFill>
                  <a:schemeClr val="tx1">
                    <a:lumMod val="65000"/>
                    <a:lumOff val="35000"/>
                  </a:schemeClr>
                </a:solidFill>
                <a:latin typeface="Calibri" pitchFamily="34" charset="0"/>
                <a:cs typeface="Calibri" pitchFamily="34" charset="0"/>
              </a:rPr>
              <a:t>igh-school</a:t>
            </a:r>
            <a:br>
              <a:rPr lang="en-US" sz="1200" b="1" cap="small" spc="110" dirty="0" smtClean="0">
                <a:solidFill>
                  <a:schemeClr val="tx1">
                    <a:lumMod val="65000"/>
                    <a:lumOff val="35000"/>
                  </a:schemeClr>
                </a:solidFill>
                <a:latin typeface="Calibri" pitchFamily="34" charset="0"/>
                <a:cs typeface="Calibri" pitchFamily="34" charset="0"/>
              </a:rPr>
            </a:br>
            <a:r>
              <a:rPr lang="en-US" sz="1200" b="1" cap="small" spc="110" dirty="0" smtClean="0">
                <a:solidFill>
                  <a:srgbClr val="C00000"/>
                </a:solidFill>
                <a:latin typeface="Calibri" pitchFamily="34" charset="0"/>
                <a:cs typeface="Calibri" pitchFamily="34" charset="0"/>
              </a:rPr>
              <a:t>I</a:t>
            </a:r>
            <a:r>
              <a:rPr lang="en-US" sz="1200" b="1" cap="small" spc="110" dirty="0" smtClean="0">
                <a:solidFill>
                  <a:schemeClr val="tx1">
                    <a:lumMod val="65000"/>
                    <a:lumOff val="35000"/>
                  </a:schemeClr>
                </a:solidFill>
                <a:latin typeface="Calibri" pitchFamily="34" charset="0"/>
                <a:cs typeface="Calibri" pitchFamily="34" charset="0"/>
              </a:rPr>
              <a:t>nterdisciplinary </a:t>
            </a:r>
            <a:r>
              <a:rPr lang="en-US" sz="1200" b="1" cap="small" spc="110" dirty="0" smtClean="0">
                <a:solidFill>
                  <a:srgbClr val="C00000"/>
                </a:solidFill>
                <a:latin typeface="Calibri" pitchFamily="34" charset="0"/>
                <a:cs typeface="Calibri" pitchFamily="34" charset="0"/>
              </a:rPr>
              <a:t>P</a:t>
            </a:r>
            <a:r>
              <a:rPr lang="en-US" sz="1200" b="1" cap="small" spc="110" dirty="0" smtClean="0">
                <a:solidFill>
                  <a:schemeClr val="tx1">
                    <a:lumMod val="65000"/>
                    <a:lumOff val="35000"/>
                  </a:schemeClr>
                </a:solidFill>
                <a:latin typeface="Calibri" pitchFamily="34" charset="0"/>
                <a:cs typeface="Calibri" pitchFamily="34" charset="0"/>
              </a:rPr>
              <a:t>roject</a:t>
            </a:r>
          </a:p>
        </p:txBody>
      </p:sp>
      <p:sp>
        <p:nvSpPr>
          <p:cNvPr id="64" name="Rectangle 63"/>
          <p:cNvSpPr/>
          <p:nvPr/>
        </p:nvSpPr>
        <p:spPr>
          <a:xfrm>
            <a:off x="0" y="6581001"/>
            <a:ext cx="2209800" cy="276999"/>
          </a:xfrm>
          <a:prstGeom prst="rect">
            <a:avLst/>
          </a:prstGeom>
        </p:spPr>
        <p:txBody>
          <a:bodyPr wrap="square">
            <a:spAutoFit/>
          </a:bodyPr>
          <a:lstStyle/>
          <a:p>
            <a:pPr hangingPunct="0">
              <a:spcBef>
                <a:spcPct val="50000"/>
              </a:spcBef>
              <a:buClr>
                <a:srgbClr val="000000"/>
              </a:buClr>
              <a:buSzPct val="100000"/>
              <a:buFont typeface="Times New Roman" pitchFamily="18" charset="0"/>
              <a:buNone/>
            </a:pPr>
            <a:r>
              <a:rPr lang="en-US" sz="1200" b="1" spc="110" dirty="0" smtClean="0">
                <a:solidFill>
                  <a:schemeClr val="tx1">
                    <a:lumMod val="50000"/>
                    <a:lumOff val="50000"/>
                  </a:schemeClr>
                </a:solidFill>
                <a:latin typeface="Calibri" pitchFamily="34" charset="0"/>
                <a:cs typeface="Calibri" pitchFamily="34" charset="0"/>
              </a:rPr>
              <a:t>Dec. 7,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457200" y="1600200"/>
            <a:ext cx="1828800" cy="738664"/>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2400" dirty="0" smtClean="0"/>
              <a:t>Analysis Tool</a:t>
            </a:r>
          </a:p>
          <a:p>
            <a:pPr algn="ctr"/>
            <a:r>
              <a:rPr lang="en-US" dirty="0" smtClean="0"/>
              <a:t>(CSU Software)</a:t>
            </a:r>
          </a:p>
        </p:txBody>
      </p:sp>
      <p:sp>
        <p:nvSpPr>
          <p:cNvPr id="9" name="TextBox 8"/>
          <p:cNvSpPr txBox="1"/>
          <p:nvPr/>
        </p:nvSpPr>
        <p:spPr>
          <a:xfrm>
            <a:off x="6096000" y="1524000"/>
            <a:ext cx="2743200" cy="2616101"/>
          </a:xfrm>
          <a:prstGeom prst="rect">
            <a:avLst/>
          </a:prstGeom>
          <a:noFill/>
        </p:spPr>
        <p:txBody>
          <a:bodyPr wrap="square" rtlCol="0">
            <a:spAutoFit/>
          </a:bodyPr>
          <a:lstStyle/>
          <a:p>
            <a:r>
              <a:rPr lang="en-US" sz="2400" b="1" dirty="0" smtClean="0">
                <a:solidFill>
                  <a:schemeClr val="accent1">
                    <a:lumMod val="75000"/>
                  </a:schemeClr>
                </a:solidFill>
              </a:rPr>
              <a:t>ANALYSES:</a:t>
            </a:r>
          </a:p>
          <a:p>
            <a:pPr>
              <a:buFont typeface="Arial" pitchFamily="34" charset="0"/>
              <a:buChar char="•"/>
            </a:pPr>
            <a:r>
              <a:rPr lang="en-US" sz="2000" dirty="0" smtClean="0">
                <a:solidFill>
                  <a:schemeClr val="bg1">
                    <a:lumMod val="75000"/>
                  </a:schemeClr>
                </a:solidFill>
              </a:rPr>
              <a:t> Frame extraction</a:t>
            </a:r>
          </a:p>
          <a:p>
            <a:pPr>
              <a:buFont typeface="Arial" pitchFamily="34" charset="0"/>
              <a:buChar char="•"/>
            </a:pPr>
            <a:r>
              <a:rPr lang="en-US" sz="2000" dirty="0" smtClean="0">
                <a:solidFill>
                  <a:schemeClr val="bg1">
                    <a:lumMod val="75000"/>
                  </a:schemeClr>
                </a:solidFill>
              </a:rPr>
              <a:t> Brightness/contrast</a:t>
            </a:r>
          </a:p>
          <a:p>
            <a:pPr>
              <a:buFont typeface="Arial" pitchFamily="34" charset="0"/>
              <a:buChar char="•"/>
            </a:pPr>
            <a:r>
              <a:rPr lang="en-US" sz="2000" dirty="0" smtClean="0">
                <a:solidFill>
                  <a:schemeClr val="bg1">
                    <a:lumMod val="75000"/>
                  </a:schemeClr>
                </a:solidFill>
              </a:rPr>
              <a:t> Noise filtering</a:t>
            </a:r>
          </a:p>
          <a:p>
            <a:pPr>
              <a:buFont typeface="Arial" pitchFamily="34" charset="0"/>
              <a:buChar char="•"/>
            </a:pPr>
            <a:r>
              <a:rPr lang="en-US" sz="2000" dirty="0" smtClean="0">
                <a:solidFill>
                  <a:schemeClr val="bg1">
                    <a:lumMod val="75000"/>
                  </a:schemeClr>
                </a:solidFill>
              </a:rPr>
              <a:t> Motion compensation</a:t>
            </a:r>
          </a:p>
          <a:p>
            <a:pPr>
              <a:buFont typeface="Arial" pitchFamily="34" charset="0"/>
              <a:buChar char="•"/>
            </a:pPr>
            <a:r>
              <a:rPr lang="en-US" sz="2000" dirty="0" smtClean="0">
                <a:solidFill>
                  <a:schemeClr val="bg1">
                    <a:lumMod val="75000"/>
                  </a:schemeClr>
                </a:solidFill>
              </a:rPr>
              <a:t> Cell identification</a:t>
            </a:r>
          </a:p>
          <a:p>
            <a:pPr>
              <a:buFont typeface="Arial" pitchFamily="34" charset="0"/>
              <a:buChar char="•"/>
            </a:pPr>
            <a:r>
              <a:rPr lang="en-US" sz="2000" dirty="0" smtClean="0">
                <a:solidFill>
                  <a:schemeClr val="bg1">
                    <a:lumMod val="75000"/>
                  </a:schemeClr>
                </a:solidFill>
              </a:rPr>
              <a:t> Trajectory extraction</a:t>
            </a:r>
          </a:p>
          <a:p>
            <a:pPr>
              <a:buFont typeface="Arial" pitchFamily="34" charset="0"/>
              <a:buChar char="•"/>
            </a:pPr>
            <a:r>
              <a:rPr lang="en-US" sz="2000" dirty="0" smtClean="0"/>
              <a:t> Trajectory analysis</a:t>
            </a:r>
          </a:p>
        </p:txBody>
      </p:sp>
      <p:sp>
        <p:nvSpPr>
          <p:cNvPr id="11" name="Right Arrow 10"/>
          <p:cNvSpPr/>
          <p:nvPr/>
        </p:nvSpPr>
        <p:spPr>
          <a:xfrm>
            <a:off x="5715000" y="3810000"/>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5"/>
          <p:cNvGrpSpPr/>
          <p:nvPr/>
        </p:nvGrpSpPr>
        <p:grpSpPr>
          <a:xfrm>
            <a:off x="304800" y="2743200"/>
            <a:ext cx="990600" cy="990600"/>
            <a:chOff x="3048000" y="5486400"/>
            <a:chExt cx="990600" cy="990600"/>
          </a:xfrm>
        </p:grpSpPr>
        <p:pic>
          <p:nvPicPr>
            <p:cNvPr id="22" name="Picture 2" descr="C:\Users\Steve\AppData\Local\Microsoft\Windows\Temporary Internet Files\Content.IE5\UHMF18AP\MC900432599[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3200400" y="5486400"/>
              <a:ext cx="838200" cy="838200"/>
            </a:xfrm>
            <a:prstGeom prst="rect">
              <a:avLst/>
            </a:prstGeom>
            <a:noFill/>
          </p:spPr>
        </p:pic>
        <p:pic>
          <p:nvPicPr>
            <p:cNvPr id="23" name="Picture 2" descr="C:\Users\Steve\AppData\Local\Microsoft\Windows\Temporary Internet Files\Content.IE5\UHMF18AP\MC900432599[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3124200" y="5562600"/>
              <a:ext cx="838200" cy="838200"/>
            </a:xfrm>
            <a:prstGeom prst="rect">
              <a:avLst/>
            </a:prstGeom>
            <a:noFill/>
          </p:spPr>
        </p:pic>
        <p:pic>
          <p:nvPicPr>
            <p:cNvPr id="24" name="Picture 2" descr="C:\Users\Steve\AppData\Local\Microsoft\Windows\Temporary Internet Files\Content.IE5\UHMF18AP\MC900432599[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3048000" y="5638800"/>
              <a:ext cx="838200" cy="838200"/>
            </a:xfrm>
            <a:prstGeom prst="rect">
              <a:avLst/>
            </a:prstGeom>
            <a:noFill/>
          </p:spPr>
        </p:pic>
      </p:grpSp>
      <p:sp>
        <p:nvSpPr>
          <p:cNvPr id="27" name="Rectangle 26"/>
          <p:cNvSpPr/>
          <p:nvPr/>
        </p:nvSpPr>
        <p:spPr>
          <a:xfrm>
            <a:off x="1295400" y="2895600"/>
            <a:ext cx="1020023" cy="584775"/>
          </a:xfrm>
          <a:prstGeom prst="rect">
            <a:avLst/>
          </a:prstGeom>
        </p:spPr>
        <p:txBody>
          <a:bodyPr wrap="none">
            <a:spAutoFit/>
          </a:bodyPr>
          <a:lstStyle/>
          <a:p>
            <a:pPr algn="ctr"/>
            <a:r>
              <a:rPr lang="en-US" sz="1600" dirty="0" smtClean="0"/>
              <a:t>Raw Data</a:t>
            </a:r>
          </a:p>
          <a:p>
            <a:pPr algn="ctr"/>
            <a:r>
              <a:rPr lang="en-US" sz="1600" dirty="0" smtClean="0"/>
              <a:t>(DAT files)</a:t>
            </a:r>
            <a:endParaRPr lang="en-US" sz="1600" dirty="0"/>
          </a:p>
        </p:txBody>
      </p:sp>
      <p:cxnSp>
        <p:nvCxnSpPr>
          <p:cNvPr id="26" name="Elbow Connector 25"/>
          <p:cNvCxnSpPr/>
          <p:nvPr/>
        </p:nvCxnSpPr>
        <p:spPr>
          <a:xfrm flipV="1">
            <a:off x="2362200" y="3200400"/>
            <a:ext cx="381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81400" y="2895600"/>
            <a:ext cx="1778693" cy="584775"/>
          </a:xfrm>
          <a:prstGeom prst="rect">
            <a:avLst/>
          </a:prstGeom>
        </p:spPr>
        <p:txBody>
          <a:bodyPr wrap="none">
            <a:spAutoFit/>
          </a:bodyPr>
          <a:lstStyle/>
          <a:p>
            <a:pPr algn="ctr"/>
            <a:r>
              <a:rPr lang="en-US" sz="1600" dirty="0" smtClean="0"/>
              <a:t>Report &amp; Summary</a:t>
            </a:r>
          </a:p>
          <a:p>
            <a:pPr algn="ctr"/>
            <a:r>
              <a:rPr lang="en-US" sz="1600" dirty="0" smtClean="0"/>
              <a:t>(CSV - Excel)</a:t>
            </a:r>
            <a:endParaRPr lang="en-US" sz="1600" dirty="0"/>
          </a:p>
        </p:txBody>
      </p:sp>
      <p:pic>
        <p:nvPicPr>
          <p:cNvPr id="30" name="Picture 2" descr="C:\Users\Steve\AppData\Local\Microsoft\Windows\Temporary Internet Files\Content.IE5\UHMF18AP\MC900432599[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819400" y="2819400"/>
            <a:ext cx="838200" cy="838200"/>
          </a:xfrm>
          <a:prstGeom prst="rect">
            <a:avLst/>
          </a:prstGeom>
          <a:noFill/>
        </p:spPr>
      </p:pic>
      <p:pic>
        <p:nvPicPr>
          <p:cNvPr id="9218" name="Picture 2" descr="C:\Users\Steve\Documents\624s-3c\624s-3cdpnfullvideo_analysis\Track_1_curvefit_sm.png"/>
          <p:cNvPicPr>
            <a:picLocks noChangeAspect="1" noChangeArrowheads="1"/>
          </p:cNvPicPr>
          <p:nvPr/>
        </p:nvPicPr>
        <p:blipFill>
          <a:blip r:embed="rId4" cstate="print"/>
          <a:srcRect/>
          <a:stretch>
            <a:fillRect/>
          </a:stretch>
        </p:blipFill>
        <p:spPr bwMode="auto">
          <a:xfrm>
            <a:off x="381000" y="4267200"/>
            <a:ext cx="2362200" cy="177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Rectangle 30"/>
          <p:cNvSpPr/>
          <p:nvPr/>
        </p:nvSpPr>
        <p:spPr>
          <a:xfrm>
            <a:off x="685800" y="6290846"/>
            <a:ext cx="1798441" cy="338554"/>
          </a:xfrm>
          <a:prstGeom prst="rect">
            <a:avLst/>
          </a:prstGeom>
        </p:spPr>
        <p:txBody>
          <a:bodyPr wrap="none">
            <a:spAutoFit/>
          </a:bodyPr>
          <a:lstStyle/>
          <a:p>
            <a:pPr algn="ctr"/>
            <a:r>
              <a:rPr lang="en-US" sz="1600" dirty="0" smtClean="0"/>
              <a:t>Diffusion Curve Fits</a:t>
            </a:r>
            <a:endParaRPr lang="en-US" sz="1600" dirty="0"/>
          </a:p>
        </p:txBody>
      </p:sp>
      <p:cxnSp>
        <p:nvCxnSpPr>
          <p:cNvPr id="32" name="Elbow Connector 31"/>
          <p:cNvCxnSpPr/>
          <p:nvPr/>
        </p:nvCxnSpPr>
        <p:spPr>
          <a:xfrm rot="5400000">
            <a:off x="1411288" y="3770312"/>
            <a:ext cx="379412"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teve\Documents\624s-3c\624s-3cdpnfullvideo_analysis\Voronoi_alpha.png"/>
          <p:cNvPicPr>
            <a:picLocks noChangeAspect="1" noChangeArrowheads="1"/>
          </p:cNvPicPr>
          <p:nvPr/>
        </p:nvPicPr>
        <p:blipFill>
          <a:blip r:embed="rId5" cstate="print"/>
          <a:srcRect/>
          <a:stretch>
            <a:fillRect/>
          </a:stretch>
        </p:blipFill>
        <p:spPr bwMode="auto">
          <a:xfrm>
            <a:off x="6096000" y="4267200"/>
            <a:ext cx="2362200" cy="1784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17"/>
          <p:cNvSpPr/>
          <p:nvPr/>
        </p:nvSpPr>
        <p:spPr>
          <a:xfrm>
            <a:off x="6513869" y="6290846"/>
            <a:ext cx="1450718" cy="338554"/>
          </a:xfrm>
          <a:prstGeom prst="rect">
            <a:avLst/>
          </a:prstGeom>
        </p:spPr>
        <p:txBody>
          <a:bodyPr wrap="none">
            <a:spAutoFit/>
          </a:bodyPr>
          <a:lstStyle/>
          <a:p>
            <a:pPr algn="ctr"/>
            <a:r>
              <a:rPr lang="en-US" sz="1600" dirty="0" smtClean="0"/>
              <a:t>Visual Analyses</a:t>
            </a:r>
            <a:endParaRPr lang="en-US" sz="1600" dirty="0"/>
          </a:p>
        </p:txBody>
      </p:sp>
      <p:pic>
        <p:nvPicPr>
          <p:cNvPr id="1027" name="Picture 3" descr="C:\Users\Steve\Documents\624s-3c\624s-3cdpnfullvideo_analysis\Voronoi_boundaries.png"/>
          <p:cNvPicPr>
            <a:picLocks noChangeAspect="1" noChangeArrowheads="1"/>
          </p:cNvPicPr>
          <p:nvPr/>
        </p:nvPicPr>
        <p:blipFill>
          <a:blip r:embed="rId6" cstate="print"/>
          <a:srcRect/>
          <a:stretch>
            <a:fillRect/>
          </a:stretch>
        </p:blipFill>
        <p:spPr bwMode="auto">
          <a:xfrm>
            <a:off x="3200400" y="4267200"/>
            <a:ext cx="2362200" cy="1784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p:cNvSpPr/>
          <p:nvPr/>
        </p:nvSpPr>
        <p:spPr>
          <a:xfrm>
            <a:off x="3507732" y="6290846"/>
            <a:ext cx="1598066" cy="338554"/>
          </a:xfrm>
          <a:prstGeom prst="rect">
            <a:avLst/>
          </a:prstGeom>
        </p:spPr>
        <p:txBody>
          <a:bodyPr wrap="none">
            <a:spAutoFit/>
          </a:bodyPr>
          <a:lstStyle/>
          <a:p>
            <a:pPr algn="ctr"/>
            <a:r>
              <a:rPr lang="en-US" sz="1600" dirty="0" smtClean="0"/>
              <a:t>Region detection</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3124200" y="1371600"/>
            <a:ext cx="2895600" cy="461665"/>
          </a:xfrm>
          <a:prstGeom prst="rect">
            <a:avLst/>
          </a:prstGeom>
          <a:noFill/>
        </p:spPr>
        <p:txBody>
          <a:bodyPr wrap="square" rtlCol="0">
            <a:spAutoFit/>
          </a:bodyPr>
          <a:lstStyle/>
          <a:p>
            <a:r>
              <a:rPr lang="en-US" sz="2400" b="1" dirty="0" smtClean="0">
                <a:solidFill>
                  <a:schemeClr val="accent1">
                    <a:lumMod val="75000"/>
                  </a:schemeClr>
                </a:solidFill>
              </a:rPr>
              <a:t>Acknowledgements:</a:t>
            </a:r>
            <a:endParaRPr lang="en-US" sz="2400" b="1" dirty="0" smtClean="0">
              <a:solidFill>
                <a:schemeClr val="accent1">
                  <a:lumMod val="75000"/>
                </a:schemeClr>
              </a:solidFill>
            </a:endParaRPr>
          </a:p>
        </p:txBody>
      </p:sp>
      <p:sp>
        <p:nvSpPr>
          <p:cNvPr id="25" name="TextBox 24"/>
          <p:cNvSpPr txBox="1"/>
          <p:nvPr/>
        </p:nvSpPr>
        <p:spPr>
          <a:xfrm>
            <a:off x="2209800" y="2133600"/>
            <a:ext cx="5105400" cy="2308324"/>
          </a:xfrm>
          <a:prstGeom prst="rect">
            <a:avLst/>
          </a:prstGeom>
          <a:noFill/>
        </p:spPr>
        <p:txBody>
          <a:bodyPr wrap="square" rtlCol="0">
            <a:spAutoFit/>
          </a:bodyPr>
          <a:lstStyle/>
          <a:p>
            <a:r>
              <a:rPr lang="en-US" b="1" dirty="0" smtClean="0">
                <a:solidFill>
                  <a:schemeClr val="tx1">
                    <a:lumMod val="65000"/>
                    <a:lumOff val="35000"/>
                  </a:schemeClr>
                </a:solidFill>
              </a:rPr>
              <a:t>CSU Biomedical Sciences Dept and the </a:t>
            </a:r>
            <a:r>
              <a:rPr lang="en-US" b="1" dirty="0" err="1" smtClean="0">
                <a:solidFill>
                  <a:schemeClr val="tx1">
                    <a:lumMod val="65000"/>
                    <a:lumOff val="35000"/>
                  </a:schemeClr>
                </a:solidFill>
              </a:rPr>
              <a:t>Tobet</a:t>
            </a:r>
            <a:r>
              <a:rPr lang="en-US" b="1" dirty="0" smtClean="0">
                <a:solidFill>
                  <a:schemeClr val="tx1">
                    <a:lumMod val="65000"/>
                    <a:lumOff val="35000"/>
                  </a:schemeClr>
                </a:solidFill>
              </a:rPr>
              <a:t> Lab:</a:t>
            </a:r>
          </a:p>
          <a:p>
            <a:r>
              <a:rPr lang="en-US" dirty="0" smtClean="0">
                <a:solidFill>
                  <a:schemeClr val="tx1">
                    <a:lumMod val="65000"/>
                    <a:lumOff val="35000"/>
                  </a:schemeClr>
                </a:solidFill>
              </a:rPr>
              <a:t>        S. </a:t>
            </a:r>
            <a:r>
              <a:rPr lang="en-US" dirty="0" err="1" smtClean="0">
                <a:solidFill>
                  <a:schemeClr val="tx1">
                    <a:lumMod val="65000"/>
                    <a:lumOff val="35000"/>
                  </a:schemeClr>
                </a:solidFill>
              </a:rPr>
              <a:t>Tobet</a:t>
            </a:r>
            <a:r>
              <a:rPr lang="en-US" dirty="0" smtClean="0">
                <a:solidFill>
                  <a:schemeClr val="tx1">
                    <a:lumMod val="65000"/>
                    <a:lumOff val="35000"/>
                  </a:schemeClr>
                </a:solidFill>
              </a:rPr>
              <a:t>, M. Stratton, K. </a:t>
            </a:r>
            <a:r>
              <a:rPr lang="en-US" dirty="0" err="1" smtClean="0">
                <a:solidFill>
                  <a:schemeClr val="tx1">
                    <a:lumMod val="65000"/>
                    <a:lumOff val="35000"/>
                  </a:schemeClr>
                </a:solidFill>
              </a:rPr>
              <a:t>Frahm</a:t>
            </a:r>
            <a:r>
              <a:rPr lang="en-US" dirty="0" smtClean="0">
                <a:solidFill>
                  <a:schemeClr val="tx1">
                    <a:lumMod val="65000"/>
                    <a:lumOff val="35000"/>
                  </a:schemeClr>
                </a:solidFill>
              </a:rPr>
              <a:t> and B. Searcy</a:t>
            </a:r>
            <a:r>
              <a:rPr lang="en-US" dirty="0" smtClean="0">
                <a:solidFill>
                  <a:schemeClr val="tx1">
                    <a:lumMod val="65000"/>
                    <a:lumOff val="35000"/>
                  </a:schemeClr>
                </a:solidFill>
              </a:rPr>
              <a:t/>
            </a:r>
            <a:br>
              <a:rPr lang="en-US" dirty="0" smtClean="0">
                <a:solidFill>
                  <a:schemeClr val="tx1">
                    <a:lumMod val="65000"/>
                    <a:lumOff val="35000"/>
                  </a:schemeClr>
                </a:solidFill>
              </a:rPr>
            </a:br>
            <a:endParaRPr lang="en-US" dirty="0" smtClean="0">
              <a:solidFill>
                <a:schemeClr val="tx1">
                  <a:lumMod val="65000"/>
                  <a:lumOff val="35000"/>
                </a:schemeClr>
              </a:solidFill>
            </a:endParaRPr>
          </a:p>
          <a:p>
            <a:r>
              <a:rPr lang="en-US" b="1" dirty="0" smtClean="0">
                <a:solidFill>
                  <a:schemeClr val="tx1">
                    <a:lumMod val="65000"/>
                    <a:lumOff val="35000"/>
                  </a:schemeClr>
                </a:solidFill>
              </a:rPr>
              <a:t>CSU Department of Mathematics</a:t>
            </a:r>
            <a:br>
              <a:rPr lang="en-US" b="1" dirty="0" smtClean="0">
                <a:solidFill>
                  <a:schemeClr val="tx1">
                    <a:lumMod val="65000"/>
                    <a:lumOff val="35000"/>
                  </a:schemeClr>
                </a:solidFill>
              </a:rPr>
            </a:br>
            <a:r>
              <a:rPr lang="en-US" b="1" dirty="0" smtClean="0">
                <a:solidFill>
                  <a:schemeClr val="tx1">
                    <a:lumMod val="65000"/>
                    <a:lumOff val="35000"/>
                  </a:schemeClr>
                </a:solidFill>
              </a:rPr>
              <a:t>       </a:t>
            </a:r>
            <a:r>
              <a:rPr lang="en-US" dirty="0" smtClean="0">
                <a:solidFill>
                  <a:schemeClr val="tx1">
                    <a:lumMod val="65000"/>
                    <a:lumOff val="35000"/>
                  </a:schemeClr>
                </a:solidFill>
              </a:rPr>
              <a:t> V. </a:t>
            </a:r>
            <a:r>
              <a:rPr lang="en-US" dirty="0" err="1" smtClean="0">
                <a:solidFill>
                  <a:schemeClr val="tx1">
                    <a:lumMod val="65000"/>
                    <a:lumOff val="35000"/>
                  </a:schemeClr>
                </a:solidFill>
              </a:rPr>
              <a:t>Putkaradze</a:t>
            </a:r>
            <a:r>
              <a:rPr lang="en-US" dirty="0" smtClean="0">
                <a:solidFill>
                  <a:schemeClr val="tx1">
                    <a:lumMod val="65000"/>
                    <a:lumOff val="35000"/>
                  </a:schemeClr>
                </a:solidFill>
              </a:rPr>
              <a:t/>
            </a:r>
            <a:br>
              <a:rPr lang="en-US" dirty="0" smtClean="0">
                <a:solidFill>
                  <a:schemeClr val="tx1">
                    <a:lumMod val="65000"/>
                    <a:lumOff val="35000"/>
                  </a:schemeClr>
                </a:solidFill>
              </a:rPr>
            </a:br>
            <a:endParaRPr lang="en-US" dirty="0" smtClean="0">
              <a:solidFill>
                <a:schemeClr val="tx1">
                  <a:lumMod val="65000"/>
                  <a:lumOff val="35000"/>
                </a:schemeClr>
              </a:solidFill>
            </a:endParaRPr>
          </a:p>
          <a:p>
            <a:r>
              <a:rPr lang="en-US" b="1" dirty="0" smtClean="0">
                <a:solidFill>
                  <a:schemeClr val="tx1">
                    <a:lumMod val="65000"/>
                    <a:lumOff val="35000"/>
                  </a:schemeClr>
                </a:solidFill>
              </a:rPr>
              <a:t>University of Ljubljana &amp; </a:t>
            </a:r>
            <a:r>
              <a:rPr lang="en-US" b="1" dirty="0" err="1" smtClean="0">
                <a:solidFill>
                  <a:schemeClr val="tx1">
                    <a:lumMod val="65000"/>
                    <a:lumOff val="35000"/>
                  </a:schemeClr>
                </a:solidFill>
              </a:rPr>
              <a:t>Jožef</a:t>
            </a:r>
            <a:r>
              <a:rPr lang="en-US" b="1" dirty="0" smtClean="0">
                <a:solidFill>
                  <a:schemeClr val="tx1">
                    <a:lumMod val="65000"/>
                    <a:lumOff val="35000"/>
                  </a:schemeClr>
                </a:solidFill>
              </a:rPr>
              <a:t> Stefan Institute</a:t>
            </a:r>
            <a:r>
              <a:rPr lang="en-US" b="1" dirty="0" smtClean="0">
                <a:solidFill>
                  <a:schemeClr val="tx1">
                    <a:lumMod val="65000"/>
                    <a:lumOff val="35000"/>
                  </a:schemeClr>
                </a:solidFill>
              </a:rPr>
              <a:t/>
            </a:r>
            <a:br>
              <a:rPr lang="en-US" b="1" dirty="0" smtClean="0">
                <a:solidFill>
                  <a:schemeClr val="tx1">
                    <a:lumMod val="65000"/>
                    <a:lumOff val="35000"/>
                  </a:schemeClr>
                </a:solidFill>
              </a:rPr>
            </a:br>
            <a:r>
              <a:rPr lang="en-US" b="1" dirty="0" smtClean="0">
                <a:solidFill>
                  <a:schemeClr val="tx1">
                    <a:lumMod val="65000"/>
                    <a:lumOff val="35000"/>
                  </a:schemeClr>
                </a:solidFill>
              </a:rPr>
              <a:t>       </a:t>
            </a:r>
            <a:r>
              <a:rPr lang="en-US" dirty="0" smtClean="0">
                <a:solidFill>
                  <a:schemeClr val="tx1">
                    <a:lumMod val="65000"/>
                    <a:lumOff val="35000"/>
                  </a:schemeClr>
                </a:solidFill>
              </a:rPr>
              <a:t> </a:t>
            </a:r>
            <a:r>
              <a:rPr lang="en-US" dirty="0" smtClean="0">
                <a:solidFill>
                  <a:schemeClr val="tx1">
                    <a:lumMod val="65000"/>
                    <a:lumOff val="35000"/>
                  </a:schemeClr>
                </a:solidFill>
              </a:rPr>
              <a:t>P. </a:t>
            </a:r>
            <a:r>
              <a:rPr lang="en-US" dirty="0" err="1" smtClean="0">
                <a:solidFill>
                  <a:schemeClr val="tx1">
                    <a:lumMod val="65000"/>
                    <a:lumOff val="35000"/>
                  </a:schemeClr>
                </a:solidFill>
              </a:rPr>
              <a:t>Ziherl</a:t>
            </a:r>
            <a:endParaRPr lang="en-US" b="1" dirty="0" smtClean="0">
              <a:solidFill>
                <a:schemeClr val="tx1">
                  <a:lumMod val="65000"/>
                  <a:lumOff val="35000"/>
                </a:schemeClr>
              </a:solidFill>
            </a:endParaRPr>
          </a:p>
        </p:txBody>
      </p:sp>
      <p:sp>
        <p:nvSpPr>
          <p:cNvPr id="34" name="Rectangle 33"/>
          <p:cNvSpPr/>
          <p:nvPr/>
        </p:nvSpPr>
        <p:spPr>
          <a:xfrm>
            <a:off x="2438400" y="5029200"/>
            <a:ext cx="4572000" cy="584775"/>
          </a:xfrm>
          <a:prstGeom prst="rect">
            <a:avLst/>
          </a:prstGeom>
        </p:spPr>
        <p:txBody>
          <a:bodyPr wrap="square">
            <a:spAutoFit/>
          </a:bodyPr>
          <a:lstStyle/>
          <a:p>
            <a:pPr hangingPunct="0">
              <a:spcBef>
                <a:spcPct val="50000"/>
              </a:spcBef>
              <a:buClr>
                <a:srgbClr val="000000"/>
              </a:buClr>
              <a:buSzPct val="100000"/>
              <a:buFont typeface="Times New Roman" pitchFamily="18" charset="0"/>
              <a:buNone/>
            </a:pPr>
            <a:r>
              <a:rPr lang="en-US" sz="1600" dirty="0" smtClean="0">
                <a:solidFill>
                  <a:schemeClr val="bg1">
                    <a:lumMod val="50000"/>
                  </a:schemeClr>
                </a:solidFill>
                <a:latin typeface="Calibri" pitchFamily="34" charset="0"/>
                <a:cs typeface="Calibri" pitchFamily="34" charset="0"/>
              </a:rPr>
              <a:t>The author would like to thank the National Science Foundation for support under Grant </a:t>
            </a:r>
            <a:r>
              <a:rPr lang="en-US" sz="1600" dirty="0" smtClean="0">
                <a:solidFill>
                  <a:schemeClr val="bg1">
                    <a:lumMod val="50000"/>
                  </a:schemeClr>
                </a:solidFill>
                <a:latin typeface="Calibri" pitchFamily="34" charset="0"/>
                <a:cs typeface="Calibri" pitchFamily="34" charset="0"/>
              </a:rPr>
              <a:t>No. </a:t>
            </a:r>
            <a:r>
              <a:rPr lang="en-US" sz="1600" dirty="0" smtClean="0">
                <a:solidFill>
                  <a:schemeClr val="bg1">
                    <a:lumMod val="50000"/>
                  </a:schemeClr>
                </a:solidFill>
                <a:latin typeface="Calibri" pitchFamily="34" charset="0"/>
                <a:cs typeface="Calibri" pitchFamily="34" charset="0"/>
              </a:rPr>
              <a:t>0841259.</a:t>
            </a:r>
            <a:endParaRPr lang="en-US" sz="1600" dirty="0">
              <a:solidFill>
                <a:schemeClr val="bg1">
                  <a:lumMod val="50000"/>
                </a:schemeClr>
              </a:solidFill>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457200" y="1600200"/>
            <a:ext cx="2362200" cy="738664"/>
          </a:xfrm>
          <a:prstGeom prst="rect">
            <a:avLst/>
          </a:prstGeom>
          <a:solidFill>
            <a:srgbClr val="FFC000"/>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2400" dirty="0" err="1" smtClean="0"/>
              <a:t>Metamorph</a:t>
            </a:r>
            <a:endParaRPr lang="en-US" sz="2400" dirty="0" smtClean="0"/>
          </a:p>
          <a:p>
            <a:pPr algn="ctr"/>
            <a:r>
              <a:rPr lang="en-US" dirty="0" smtClean="0"/>
              <a:t>(Commercial software)</a:t>
            </a:r>
            <a:endParaRPr lang="en-US" dirty="0"/>
          </a:p>
        </p:txBody>
      </p:sp>
      <p:sp>
        <p:nvSpPr>
          <p:cNvPr id="7" name="Right Arrow 6"/>
          <p:cNvSpPr/>
          <p:nvPr/>
        </p:nvSpPr>
        <p:spPr>
          <a:xfrm rot="5400000">
            <a:off x="1429527" y="2532873"/>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teve\AppData\Local\Microsoft\Windows\Temporary Internet Files\Content.IE5\STJM8LJN\MC900439822[1].png"/>
          <p:cNvPicPr>
            <a:picLocks noChangeAspect="1" noChangeArrowheads="1"/>
          </p:cNvPicPr>
          <p:nvPr/>
        </p:nvPicPr>
        <p:blipFill>
          <a:blip r:embed="rId3" cstate="print"/>
          <a:srcRect/>
          <a:stretch>
            <a:fillRect/>
          </a:stretch>
        </p:blipFill>
        <p:spPr bwMode="auto">
          <a:xfrm>
            <a:off x="990600" y="2895600"/>
            <a:ext cx="1295400" cy="1295400"/>
          </a:xfrm>
          <a:prstGeom prst="rect">
            <a:avLst/>
          </a:prstGeom>
          <a:noFill/>
        </p:spPr>
      </p:pic>
      <p:sp>
        <p:nvSpPr>
          <p:cNvPr id="10" name="Rectangle 9"/>
          <p:cNvSpPr/>
          <p:nvPr/>
        </p:nvSpPr>
        <p:spPr>
          <a:xfrm>
            <a:off x="762000" y="4191000"/>
            <a:ext cx="1805366" cy="338554"/>
          </a:xfrm>
          <a:prstGeom prst="rect">
            <a:avLst/>
          </a:prstGeom>
        </p:spPr>
        <p:txBody>
          <a:bodyPr wrap="none">
            <a:spAutoFit/>
          </a:bodyPr>
          <a:lstStyle/>
          <a:p>
            <a:r>
              <a:rPr lang="en-US" sz="1600" dirty="0" smtClean="0"/>
              <a:t>Raw TIF Image Files</a:t>
            </a:r>
            <a:endParaRPr lang="en-US" sz="1600" dirty="0"/>
          </a:p>
        </p:txBody>
      </p:sp>
      <p:sp>
        <p:nvSpPr>
          <p:cNvPr id="12" name="TextBox 11"/>
          <p:cNvSpPr txBox="1"/>
          <p:nvPr/>
        </p:nvSpPr>
        <p:spPr>
          <a:xfrm>
            <a:off x="3581400" y="3048000"/>
            <a:ext cx="1828800" cy="1231106"/>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endParaRPr lang="en-US" sz="1600" dirty="0" smtClean="0"/>
          </a:p>
          <a:p>
            <a:pPr algn="ctr"/>
            <a:r>
              <a:rPr lang="en-US" sz="2400" dirty="0" smtClean="0"/>
              <a:t>Analysis Tool</a:t>
            </a:r>
          </a:p>
          <a:p>
            <a:pPr algn="ctr"/>
            <a:r>
              <a:rPr lang="en-US" dirty="0" smtClean="0"/>
              <a:t>(CSU Software)</a:t>
            </a:r>
          </a:p>
          <a:p>
            <a:pPr algn="ctr"/>
            <a:endParaRPr lang="en-US" sz="1600" dirty="0"/>
          </a:p>
        </p:txBody>
      </p:sp>
      <p:sp>
        <p:nvSpPr>
          <p:cNvPr id="13" name="Right Arrow 12"/>
          <p:cNvSpPr/>
          <p:nvPr/>
        </p:nvSpPr>
        <p:spPr>
          <a:xfrm>
            <a:off x="2514600" y="3505200"/>
            <a:ext cx="629816"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Steve\AppData\Local\Microsoft\Windows\Temporary Internet Files\Content.IE5\PI69JZ21\MC900432605[1].png"/>
          <p:cNvPicPr>
            <a:picLocks noChangeAspect="1" noChangeArrowheads="1"/>
          </p:cNvPicPr>
          <p:nvPr/>
        </p:nvPicPr>
        <p:blipFill>
          <a:blip r:embed="rId4" cstate="print"/>
          <a:srcRect/>
          <a:stretch>
            <a:fillRect/>
          </a:stretch>
        </p:blipFill>
        <p:spPr bwMode="auto">
          <a:xfrm>
            <a:off x="457200" y="5105400"/>
            <a:ext cx="838200" cy="838200"/>
          </a:xfrm>
          <a:prstGeom prst="rect">
            <a:avLst/>
          </a:prstGeom>
          <a:noFill/>
        </p:spPr>
      </p:pic>
      <p:pic>
        <p:nvPicPr>
          <p:cNvPr id="15" name="Picture 4" descr="C:\Users\Steve\AppData\Local\Microsoft\Windows\Temporary Internet Files\Content.IE5\PI69JZ21\MC900432605[1].png"/>
          <p:cNvPicPr>
            <a:picLocks noChangeAspect="1" noChangeArrowheads="1"/>
          </p:cNvPicPr>
          <p:nvPr/>
        </p:nvPicPr>
        <p:blipFill>
          <a:blip r:embed="rId4" cstate="print"/>
          <a:srcRect/>
          <a:stretch>
            <a:fillRect/>
          </a:stretch>
        </p:blipFill>
        <p:spPr bwMode="auto">
          <a:xfrm>
            <a:off x="1371600" y="5105400"/>
            <a:ext cx="838200" cy="838200"/>
          </a:xfrm>
          <a:prstGeom prst="rect">
            <a:avLst/>
          </a:prstGeom>
          <a:noFill/>
        </p:spPr>
      </p:pic>
      <p:pic>
        <p:nvPicPr>
          <p:cNvPr id="16" name="Picture 4" descr="C:\Users\Steve\AppData\Local\Microsoft\Windows\Temporary Internet Files\Content.IE5\PI69JZ21\MC900432605[1].png"/>
          <p:cNvPicPr>
            <a:picLocks noChangeAspect="1" noChangeArrowheads="1"/>
          </p:cNvPicPr>
          <p:nvPr/>
        </p:nvPicPr>
        <p:blipFill>
          <a:blip r:embed="rId4" cstate="print"/>
          <a:srcRect/>
          <a:stretch>
            <a:fillRect/>
          </a:stretch>
        </p:blipFill>
        <p:spPr bwMode="auto">
          <a:xfrm>
            <a:off x="2286000" y="5105400"/>
            <a:ext cx="838200" cy="838200"/>
          </a:xfrm>
          <a:prstGeom prst="rect">
            <a:avLst/>
          </a:prstGeom>
          <a:noFill/>
        </p:spPr>
      </p:pic>
      <p:pic>
        <p:nvPicPr>
          <p:cNvPr id="17" name="Picture 4" descr="C:\Users\Steve\AppData\Local\Microsoft\Windows\Temporary Internet Files\Content.IE5\PI69JZ21\MC900432605[1].png"/>
          <p:cNvPicPr>
            <a:picLocks noChangeAspect="1" noChangeArrowheads="1"/>
          </p:cNvPicPr>
          <p:nvPr/>
        </p:nvPicPr>
        <p:blipFill>
          <a:blip r:embed="rId4" cstate="print"/>
          <a:srcRect/>
          <a:stretch>
            <a:fillRect/>
          </a:stretch>
        </p:blipFill>
        <p:spPr bwMode="auto">
          <a:xfrm>
            <a:off x="3200400" y="5105400"/>
            <a:ext cx="838200" cy="838200"/>
          </a:xfrm>
          <a:prstGeom prst="rect">
            <a:avLst/>
          </a:prstGeom>
          <a:noFill/>
        </p:spPr>
      </p:pic>
      <p:pic>
        <p:nvPicPr>
          <p:cNvPr id="18" name="Picture 4" descr="C:\Users\Steve\AppData\Local\Microsoft\Windows\Temporary Internet Files\Content.IE5\PI69JZ21\MC900432605[1].png"/>
          <p:cNvPicPr>
            <a:picLocks noChangeAspect="1" noChangeArrowheads="1"/>
          </p:cNvPicPr>
          <p:nvPr/>
        </p:nvPicPr>
        <p:blipFill>
          <a:blip r:embed="rId4" cstate="print"/>
          <a:srcRect/>
          <a:stretch>
            <a:fillRect/>
          </a:stretch>
        </p:blipFill>
        <p:spPr bwMode="auto">
          <a:xfrm>
            <a:off x="4114800" y="5105400"/>
            <a:ext cx="838200" cy="838200"/>
          </a:xfrm>
          <a:prstGeom prst="rect">
            <a:avLst/>
          </a:prstGeom>
          <a:noFill/>
        </p:spPr>
      </p:pic>
      <p:pic>
        <p:nvPicPr>
          <p:cNvPr id="19" name="Picture 4" descr="C:\Users\Steve\AppData\Local\Microsoft\Windows\Temporary Internet Files\Content.IE5\PI69JZ21\MC900432605[1].png"/>
          <p:cNvPicPr>
            <a:picLocks noChangeAspect="1" noChangeArrowheads="1"/>
          </p:cNvPicPr>
          <p:nvPr/>
        </p:nvPicPr>
        <p:blipFill>
          <a:blip r:embed="rId4" cstate="print"/>
          <a:srcRect/>
          <a:stretch>
            <a:fillRect/>
          </a:stretch>
        </p:blipFill>
        <p:spPr bwMode="auto">
          <a:xfrm>
            <a:off x="5029200" y="5105400"/>
            <a:ext cx="838200" cy="838200"/>
          </a:xfrm>
          <a:prstGeom prst="rect">
            <a:avLst/>
          </a:prstGeom>
          <a:noFill/>
        </p:spPr>
      </p:pic>
      <p:pic>
        <p:nvPicPr>
          <p:cNvPr id="20" name="Picture 4" descr="C:\Users\Steve\AppData\Local\Microsoft\Windows\Temporary Internet Files\Content.IE5\PI69JZ21\MC900432605[1].png"/>
          <p:cNvPicPr>
            <a:picLocks noChangeAspect="1" noChangeArrowheads="1"/>
          </p:cNvPicPr>
          <p:nvPr/>
        </p:nvPicPr>
        <p:blipFill>
          <a:blip r:embed="rId4" cstate="print"/>
          <a:srcRect/>
          <a:stretch>
            <a:fillRect/>
          </a:stretch>
        </p:blipFill>
        <p:spPr bwMode="auto">
          <a:xfrm>
            <a:off x="5943600" y="5105400"/>
            <a:ext cx="838200" cy="838200"/>
          </a:xfrm>
          <a:prstGeom prst="rect">
            <a:avLst/>
          </a:prstGeom>
          <a:noFill/>
        </p:spPr>
      </p:pic>
      <p:pic>
        <p:nvPicPr>
          <p:cNvPr id="21" name="Picture 4" descr="C:\Users\Steve\AppData\Local\Microsoft\Windows\Temporary Internet Files\Content.IE5\PI69JZ21\MC900432605[1].png"/>
          <p:cNvPicPr>
            <a:picLocks noChangeAspect="1" noChangeArrowheads="1"/>
          </p:cNvPicPr>
          <p:nvPr/>
        </p:nvPicPr>
        <p:blipFill>
          <a:blip r:embed="rId4" cstate="print"/>
          <a:srcRect/>
          <a:stretch>
            <a:fillRect/>
          </a:stretch>
        </p:blipFill>
        <p:spPr bwMode="auto">
          <a:xfrm>
            <a:off x="6858000" y="5105400"/>
            <a:ext cx="838200" cy="838200"/>
          </a:xfrm>
          <a:prstGeom prst="rect">
            <a:avLst/>
          </a:prstGeom>
          <a:noFill/>
        </p:spPr>
      </p:pic>
      <p:pic>
        <p:nvPicPr>
          <p:cNvPr id="24" name="Picture 4" descr="C:\Users\Steve\AppData\Local\Microsoft\Windows\Temporary Internet Files\Content.IE5\PI69JZ21\MC900432605[1].png"/>
          <p:cNvPicPr>
            <a:picLocks noChangeAspect="1" noChangeArrowheads="1"/>
          </p:cNvPicPr>
          <p:nvPr/>
        </p:nvPicPr>
        <p:blipFill>
          <a:blip r:embed="rId4" cstate="print"/>
          <a:srcRect/>
          <a:stretch>
            <a:fillRect/>
          </a:stretch>
        </p:blipFill>
        <p:spPr bwMode="auto">
          <a:xfrm>
            <a:off x="7772400" y="5105400"/>
            <a:ext cx="838200" cy="838200"/>
          </a:xfrm>
          <a:prstGeom prst="rect">
            <a:avLst/>
          </a:prstGeom>
          <a:noFill/>
        </p:spPr>
      </p:pic>
      <p:sp>
        <p:nvSpPr>
          <p:cNvPr id="25" name="Right Arrow 24"/>
          <p:cNvSpPr/>
          <p:nvPr/>
        </p:nvSpPr>
        <p:spPr>
          <a:xfrm rot="5400000">
            <a:off x="4248928" y="4590273"/>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09600" y="6019800"/>
            <a:ext cx="7848600" cy="461665"/>
          </a:xfrm>
          <a:prstGeom prst="rect">
            <a:avLst/>
          </a:prstGeom>
        </p:spPr>
        <p:txBody>
          <a:bodyPr wrap="square">
            <a:spAutoFit/>
          </a:bodyPr>
          <a:lstStyle/>
          <a:p>
            <a:pPr algn="ctr"/>
            <a:r>
              <a:rPr lang="en-US" sz="2400" dirty="0" smtClean="0"/>
              <a:t>An array of analyzed images, spreadsheets, and data files…</a:t>
            </a:r>
            <a:endParaRPr lang="en-US" sz="2400" dirty="0"/>
          </a:p>
        </p:txBody>
      </p:sp>
      <p:sp>
        <p:nvSpPr>
          <p:cNvPr id="27" name="TextBox 26"/>
          <p:cNvSpPr txBox="1"/>
          <p:nvPr/>
        </p:nvSpPr>
        <p:spPr>
          <a:xfrm>
            <a:off x="5867400" y="1752600"/>
            <a:ext cx="2743200" cy="2616101"/>
          </a:xfrm>
          <a:prstGeom prst="rect">
            <a:avLst/>
          </a:prstGeom>
          <a:noFill/>
        </p:spPr>
        <p:txBody>
          <a:bodyPr wrap="square" rtlCol="0">
            <a:spAutoFit/>
          </a:bodyPr>
          <a:lstStyle/>
          <a:p>
            <a:r>
              <a:rPr lang="en-US" sz="2400" b="1" dirty="0" smtClean="0">
                <a:solidFill>
                  <a:schemeClr val="accent1">
                    <a:lumMod val="75000"/>
                  </a:schemeClr>
                </a:solidFill>
              </a:rPr>
              <a:t>ANALYSES:</a:t>
            </a:r>
          </a:p>
          <a:p>
            <a:pPr>
              <a:buFont typeface="Arial" pitchFamily="34" charset="0"/>
              <a:buChar char="•"/>
            </a:pPr>
            <a:r>
              <a:rPr lang="en-US" sz="2000" dirty="0" smtClean="0"/>
              <a:t> Frame extraction</a:t>
            </a:r>
          </a:p>
          <a:p>
            <a:pPr>
              <a:buFont typeface="Arial" pitchFamily="34" charset="0"/>
              <a:buChar char="•"/>
            </a:pPr>
            <a:r>
              <a:rPr lang="en-US" sz="2000" dirty="0" smtClean="0"/>
              <a:t> Brightness/contrast</a:t>
            </a:r>
          </a:p>
          <a:p>
            <a:pPr>
              <a:buFont typeface="Arial" pitchFamily="34" charset="0"/>
              <a:buChar char="•"/>
            </a:pPr>
            <a:r>
              <a:rPr lang="en-US" sz="2000" dirty="0" smtClean="0"/>
              <a:t> Noise filtering</a:t>
            </a:r>
          </a:p>
          <a:p>
            <a:pPr>
              <a:buFont typeface="Arial" pitchFamily="34" charset="0"/>
              <a:buChar char="•"/>
            </a:pPr>
            <a:r>
              <a:rPr lang="en-US" sz="2000" dirty="0" smtClean="0"/>
              <a:t> Motion compensation</a:t>
            </a:r>
          </a:p>
          <a:p>
            <a:pPr>
              <a:buFont typeface="Arial" pitchFamily="34" charset="0"/>
              <a:buChar char="•"/>
            </a:pPr>
            <a:r>
              <a:rPr lang="en-US" sz="2000" dirty="0" smtClean="0"/>
              <a:t> Cell identification</a:t>
            </a:r>
          </a:p>
          <a:p>
            <a:pPr>
              <a:buFont typeface="Arial" pitchFamily="34" charset="0"/>
              <a:buChar char="•"/>
            </a:pPr>
            <a:r>
              <a:rPr lang="en-US" sz="2000" dirty="0" smtClean="0"/>
              <a:t> Trajectory extraction</a:t>
            </a:r>
          </a:p>
          <a:p>
            <a:pPr>
              <a:buFont typeface="Arial" pitchFamily="34" charset="0"/>
              <a:buChar char="•"/>
            </a:pPr>
            <a:r>
              <a:rPr lang="en-US" sz="2000" dirty="0" smtClean="0"/>
              <a:t> Trajectory analysis</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457200" y="1600200"/>
            <a:ext cx="2362200" cy="461665"/>
          </a:xfrm>
          <a:prstGeom prst="rect">
            <a:avLst/>
          </a:prstGeom>
          <a:solidFill>
            <a:srgbClr val="FFC000"/>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2400" dirty="0" err="1" smtClean="0"/>
              <a:t>Metamorph</a:t>
            </a:r>
            <a:endParaRPr lang="en-US" sz="2400" dirty="0" smtClean="0"/>
          </a:p>
        </p:txBody>
      </p:sp>
      <p:sp>
        <p:nvSpPr>
          <p:cNvPr id="7" name="Right Arrow 6"/>
          <p:cNvSpPr/>
          <p:nvPr/>
        </p:nvSpPr>
        <p:spPr>
          <a:xfrm rot="5400000">
            <a:off x="1124727" y="2304273"/>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teve\AppData\Local\Microsoft\Windows\Temporary Internet Files\Content.IE5\STJM8LJN\MC900439822[1].png"/>
          <p:cNvPicPr>
            <a:picLocks noChangeAspect="1" noChangeArrowheads="1"/>
          </p:cNvPicPr>
          <p:nvPr/>
        </p:nvPicPr>
        <p:blipFill>
          <a:blip r:embed="rId3" cstate="print"/>
          <a:srcRect/>
          <a:stretch>
            <a:fillRect/>
          </a:stretch>
        </p:blipFill>
        <p:spPr bwMode="auto">
          <a:xfrm>
            <a:off x="685800" y="2667000"/>
            <a:ext cx="1295400" cy="1295400"/>
          </a:xfrm>
          <a:prstGeom prst="rect">
            <a:avLst/>
          </a:prstGeom>
          <a:noFill/>
        </p:spPr>
      </p:pic>
      <p:sp>
        <p:nvSpPr>
          <p:cNvPr id="10" name="Rectangle 9"/>
          <p:cNvSpPr/>
          <p:nvPr/>
        </p:nvSpPr>
        <p:spPr>
          <a:xfrm>
            <a:off x="457200" y="3962400"/>
            <a:ext cx="1805366" cy="338554"/>
          </a:xfrm>
          <a:prstGeom prst="rect">
            <a:avLst/>
          </a:prstGeom>
        </p:spPr>
        <p:txBody>
          <a:bodyPr wrap="none">
            <a:spAutoFit/>
          </a:bodyPr>
          <a:lstStyle/>
          <a:p>
            <a:r>
              <a:rPr lang="en-US" sz="1600" dirty="0" smtClean="0"/>
              <a:t>Raw TIF Image Files</a:t>
            </a:r>
            <a:endParaRPr lang="en-US" sz="1600" dirty="0"/>
          </a:p>
        </p:txBody>
      </p:sp>
      <p:pic>
        <p:nvPicPr>
          <p:cNvPr id="2052" name="Picture 4" descr="C:\Users\Steve\Desktop\Dec_Still_1.png"/>
          <p:cNvPicPr>
            <a:picLocks noChangeAspect="1" noChangeArrowheads="1"/>
          </p:cNvPicPr>
          <p:nvPr/>
        </p:nvPicPr>
        <p:blipFill>
          <a:blip r:embed="rId4" cstate="print"/>
          <a:srcRect/>
          <a:stretch>
            <a:fillRect/>
          </a:stretch>
        </p:blipFill>
        <p:spPr bwMode="auto">
          <a:xfrm>
            <a:off x="2438400" y="1676400"/>
            <a:ext cx="6477000" cy="436308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457200" y="1600200"/>
            <a:ext cx="1828800" cy="738664"/>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2400" dirty="0" smtClean="0"/>
              <a:t>Analysis Tool</a:t>
            </a:r>
          </a:p>
          <a:p>
            <a:pPr algn="ctr"/>
            <a:r>
              <a:rPr lang="en-US" dirty="0" smtClean="0"/>
              <a:t>(CSU Software)</a:t>
            </a:r>
          </a:p>
        </p:txBody>
      </p:sp>
      <p:sp>
        <p:nvSpPr>
          <p:cNvPr id="9" name="TextBox 8"/>
          <p:cNvSpPr txBox="1"/>
          <p:nvPr/>
        </p:nvSpPr>
        <p:spPr>
          <a:xfrm>
            <a:off x="6096000" y="1524000"/>
            <a:ext cx="2743200" cy="2616101"/>
          </a:xfrm>
          <a:prstGeom prst="rect">
            <a:avLst/>
          </a:prstGeom>
          <a:noFill/>
        </p:spPr>
        <p:txBody>
          <a:bodyPr wrap="square" rtlCol="0">
            <a:spAutoFit/>
          </a:bodyPr>
          <a:lstStyle/>
          <a:p>
            <a:r>
              <a:rPr lang="en-US" sz="2400" b="1" dirty="0" smtClean="0">
                <a:solidFill>
                  <a:schemeClr val="accent1">
                    <a:lumMod val="75000"/>
                  </a:schemeClr>
                </a:solidFill>
              </a:rPr>
              <a:t>ANALYSES:</a:t>
            </a:r>
          </a:p>
          <a:p>
            <a:pPr>
              <a:buFont typeface="Arial" pitchFamily="34" charset="0"/>
              <a:buChar char="•"/>
            </a:pPr>
            <a:r>
              <a:rPr lang="en-US" sz="2000" dirty="0" smtClean="0"/>
              <a:t> Frame extraction</a:t>
            </a:r>
          </a:p>
          <a:p>
            <a:pPr>
              <a:buFont typeface="Arial" pitchFamily="34" charset="0"/>
              <a:buChar char="•"/>
            </a:pPr>
            <a:r>
              <a:rPr lang="en-US" sz="2000" dirty="0" smtClean="0">
                <a:solidFill>
                  <a:schemeClr val="bg1">
                    <a:lumMod val="75000"/>
                  </a:schemeClr>
                </a:solidFill>
              </a:rPr>
              <a:t> Brightness/contrast</a:t>
            </a:r>
          </a:p>
          <a:p>
            <a:pPr>
              <a:buFont typeface="Arial" pitchFamily="34" charset="0"/>
              <a:buChar char="•"/>
            </a:pPr>
            <a:r>
              <a:rPr lang="en-US" sz="2000" dirty="0" smtClean="0">
                <a:solidFill>
                  <a:schemeClr val="bg1">
                    <a:lumMod val="75000"/>
                  </a:schemeClr>
                </a:solidFill>
              </a:rPr>
              <a:t> Noise filtering</a:t>
            </a:r>
          </a:p>
          <a:p>
            <a:pPr>
              <a:buFont typeface="Arial" pitchFamily="34" charset="0"/>
              <a:buChar char="•"/>
            </a:pPr>
            <a:r>
              <a:rPr lang="en-US" sz="2000" dirty="0" smtClean="0">
                <a:solidFill>
                  <a:schemeClr val="bg1">
                    <a:lumMod val="75000"/>
                  </a:schemeClr>
                </a:solidFill>
              </a:rPr>
              <a:t> Motion compensation</a:t>
            </a:r>
          </a:p>
          <a:p>
            <a:pPr>
              <a:buFont typeface="Arial" pitchFamily="34" charset="0"/>
              <a:buChar char="•"/>
            </a:pPr>
            <a:r>
              <a:rPr lang="en-US" sz="2000" dirty="0" smtClean="0">
                <a:solidFill>
                  <a:schemeClr val="bg1">
                    <a:lumMod val="75000"/>
                  </a:schemeClr>
                </a:solidFill>
              </a:rPr>
              <a:t> Cell identification</a:t>
            </a:r>
          </a:p>
          <a:p>
            <a:pPr>
              <a:buFont typeface="Arial" pitchFamily="34" charset="0"/>
              <a:buChar char="•"/>
            </a:pPr>
            <a:r>
              <a:rPr lang="en-US" sz="2000" dirty="0" smtClean="0">
                <a:solidFill>
                  <a:schemeClr val="bg1">
                    <a:lumMod val="75000"/>
                  </a:schemeClr>
                </a:solidFill>
              </a:rPr>
              <a:t> Trajectory extraction</a:t>
            </a:r>
          </a:p>
          <a:p>
            <a:pPr>
              <a:buFont typeface="Arial" pitchFamily="34" charset="0"/>
              <a:buChar char="•"/>
            </a:pPr>
            <a:r>
              <a:rPr lang="en-US" sz="2000" dirty="0" smtClean="0">
                <a:solidFill>
                  <a:schemeClr val="bg1">
                    <a:lumMod val="75000"/>
                  </a:schemeClr>
                </a:solidFill>
              </a:rPr>
              <a:t> Trajectory analysis</a:t>
            </a:r>
            <a:endParaRPr lang="en-US" sz="2000" dirty="0">
              <a:solidFill>
                <a:schemeClr val="bg1">
                  <a:lumMod val="75000"/>
                </a:schemeClr>
              </a:solidFill>
            </a:endParaRPr>
          </a:p>
        </p:txBody>
      </p:sp>
      <p:sp>
        <p:nvSpPr>
          <p:cNvPr id="11" name="Right Arrow 10"/>
          <p:cNvSpPr/>
          <p:nvPr/>
        </p:nvSpPr>
        <p:spPr>
          <a:xfrm>
            <a:off x="5715000" y="1981200"/>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Steve\AppData\Local\Microsoft\Windows\Temporary Internet Files\Content.IE5\UHMF18AP\MC900432599[1].png"/>
          <p:cNvPicPr>
            <a:picLocks noChangeAspect="1" noChangeArrowheads="1"/>
          </p:cNvPicPr>
          <p:nvPr/>
        </p:nvPicPr>
        <p:blipFill>
          <a:blip r:embed="rId3" cstate="print"/>
          <a:srcRect/>
          <a:stretch>
            <a:fillRect/>
          </a:stretch>
        </p:blipFill>
        <p:spPr bwMode="auto">
          <a:xfrm>
            <a:off x="990600" y="3276600"/>
            <a:ext cx="838200" cy="838200"/>
          </a:xfrm>
          <a:prstGeom prst="rect">
            <a:avLst/>
          </a:prstGeom>
          <a:noFill/>
        </p:spPr>
      </p:pic>
      <p:sp>
        <p:nvSpPr>
          <p:cNvPr id="12" name="Rectangle 11"/>
          <p:cNvSpPr/>
          <p:nvPr/>
        </p:nvSpPr>
        <p:spPr>
          <a:xfrm>
            <a:off x="533400" y="4191000"/>
            <a:ext cx="1725216" cy="584775"/>
          </a:xfrm>
          <a:prstGeom prst="rect">
            <a:avLst/>
          </a:prstGeom>
        </p:spPr>
        <p:txBody>
          <a:bodyPr wrap="none">
            <a:spAutoFit/>
          </a:bodyPr>
          <a:lstStyle/>
          <a:p>
            <a:pPr algn="ctr"/>
            <a:r>
              <a:rPr lang="en-US" sz="1600" dirty="0" smtClean="0"/>
              <a:t>Raw TIF Image File</a:t>
            </a:r>
          </a:p>
          <a:p>
            <a:pPr algn="ctr"/>
            <a:r>
              <a:rPr lang="en-US" sz="1600" dirty="0" smtClean="0"/>
              <a:t>(</a:t>
            </a:r>
            <a:r>
              <a:rPr lang="en-US" sz="1600" b="1" dirty="0" smtClean="0"/>
              <a:t>Time =</a:t>
            </a:r>
            <a:r>
              <a:rPr lang="en-US" sz="1600" dirty="0" smtClean="0"/>
              <a:t> </a:t>
            </a:r>
            <a:r>
              <a:rPr lang="en-US" sz="1600" b="1" i="1" dirty="0" smtClean="0"/>
              <a:t>t</a:t>
            </a:r>
            <a:r>
              <a:rPr lang="en-US" sz="1600" dirty="0" smtClean="0"/>
              <a:t>)</a:t>
            </a:r>
            <a:endParaRPr lang="en-US" sz="1600" dirty="0"/>
          </a:p>
        </p:txBody>
      </p:sp>
      <p:pic>
        <p:nvPicPr>
          <p:cNvPr id="13" name="Picture 2" descr="C:\Users\Steve\AppData\Local\Microsoft\Windows\Temporary Internet Files\Content.IE5\UHMF18AP\MC900432599[1].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124200" y="2362200"/>
            <a:ext cx="838200" cy="838200"/>
          </a:xfrm>
          <a:prstGeom prst="rect">
            <a:avLst/>
          </a:prstGeom>
          <a:noFill/>
        </p:spPr>
      </p:pic>
      <p:pic>
        <p:nvPicPr>
          <p:cNvPr id="16" name="Picture 2" descr="C:\Users\Steve\AppData\Local\Microsoft\Windows\Temporary Internet Files\Content.IE5\UHMF18AP\MC900432599[1].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124200" y="3276600"/>
            <a:ext cx="838200" cy="838200"/>
          </a:xfrm>
          <a:prstGeom prst="rect">
            <a:avLst/>
          </a:prstGeom>
          <a:noFill/>
        </p:spPr>
      </p:pic>
      <p:pic>
        <p:nvPicPr>
          <p:cNvPr id="17" name="Picture 2" descr="C:\Users\Steve\AppData\Local\Microsoft\Windows\Temporary Internet Files\Content.IE5\UHMF18AP\MC900432599[1].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124200" y="4191000"/>
            <a:ext cx="838200" cy="838200"/>
          </a:xfrm>
          <a:prstGeom prst="rect">
            <a:avLst/>
          </a:prstGeom>
          <a:noFill/>
        </p:spPr>
      </p:pic>
      <p:cxnSp>
        <p:nvCxnSpPr>
          <p:cNvPr id="19" name="Elbow Connector 18"/>
          <p:cNvCxnSpPr>
            <a:stCxn id="3074" idx="3"/>
            <a:endCxn id="13" idx="1"/>
          </p:cNvCxnSpPr>
          <p:nvPr/>
        </p:nvCxnSpPr>
        <p:spPr>
          <a:xfrm flipV="1">
            <a:off x="1828800" y="2781300"/>
            <a:ext cx="1295400" cy="914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074" idx="3"/>
            <a:endCxn id="16" idx="1"/>
          </p:cNvCxnSpPr>
          <p:nvPr/>
        </p:nvCxnSpPr>
        <p:spPr>
          <a:xfrm>
            <a:off x="1828800" y="3695700"/>
            <a:ext cx="12954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3074" idx="3"/>
            <a:endCxn id="17" idx="1"/>
          </p:cNvCxnSpPr>
          <p:nvPr/>
        </p:nvCxnSpPr>
        <p:spPr>
          <a:xfrm>
            <a:off x="1828800" y="3695700"/>
            <a:ext cx="1295400" cy="914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823684" y="2514600"/>
            <a:ext cx="1530355" cy="584775"/>
          </a:xfrm>
          <a:prstGeom prst="rect">
            <a:avLst/>
          </a:prstGeom>
        </p:spPr>
        <p:txBody>
          <a:bodyPr wrap="none">
            <a:spAutoFit/>
          </a:bodyPr>
          <a:lstStyle/>
          <a:p>
            <a:pPr algn="ctr"/>
            <a:r>
              <a:rPr lang="en-US" sz="1600" dirty="0" smtClean="0"/>
              <a:t>Raw Frame</a:t>
            </a:r>
          </a:p>
          <a:p>
            <a:pPr algn="ctr"/>
            <a:r>
              <a:rPr lang="en-US" sz="1600" dirty="0" smtClean="0"/>
              <a:t>(</a:t>
            </a:r>
            <a:r>
              <a:rPr lang="en-US" sz="1600" b="1" dirty="0" smtClean="0"/>
              <a:t>Time = </a:t>
            </a:r>
            <a:r>
              <a:rPr lang="en-US" sz="1600" b="1" i="1" dirty="0" smtClean="0"/>
              <a:t>t</a:t>
            </a:r>
            <a:r>
              <a:rPr lang="en-US" sz="1600" b="1" dirty="0" smtClean="0"/>
              <a:t>, </a:t>
            </a:r>
            <a:r>
              <a:rPr lang="en-US" sz="1600" b="1" i="1" dirty="0" smtClean="0"/>
              <a:t>z</a:t>
            </a:r>
            <a:r>
              <a:rPr lang="en-US" sz="1600" b="1" dirty="0" smtClean="0"/>
              <a:t> = 0</a:t>
            </a:r>
            <a:r>
              <a:rPr lang="en-US" sz="1600" dirty="0" smtClean="0"/>
              <a:t>)</a:t>
            </a:r>
            <a:endParaRPr lang="en-US" sz="1600" dirty="0"/>
          </a:p>
        </p:txBody>
      </p:sp>
      <p:sp>
        <p:nvSpPr>
          <p:cNvPr id="26" name="Rectangle 25"/>
          <p:cNvSpPr/>
          <p:nvPr/>
        </p:nvSpPr>
        <p:spPr>
          <a:xfrm>
            <a:off x="3823683" y="3429000"/>
            <a:ext cx="1530355" cy="584775"/>
          </a:xfrm>
          <a:prstGeom prst="rect">
            <a:avLst/>
          </a:prstGeom>
        </p:spPr>
        <p:txBody>
          <a:bodyPr wrap="none">
            <a:spAutoFit/>
          </a:bodyPr>
          <a:lstStyle/>
          <a:p>
            <a:pPr algn="ctr"/>
            <a:r>
              <a:rPr lang="en-US" sz="1600" dirty="0" smtClean="0"/>
              <a:t>Raw Frame</a:t>
            </a:r>
          </a:p>
          <a:p>
            <a:pPr algn="ctr"/>
            <a:r>
              <a:rPr lang="en-US" sz="1600" dirty="0" smtClean="0"/>
              <a:t>(</a:t>
            </a:r>
            <a:r>
              <a:rPr lang="en-US" sz="1600" b="1" dirty="0" smtClean="0"/>
              <a:t>Time = </a:t>
            </a:r>
            <a:r>
              <a:rPr lang="en-US" sz="1600" b="1" i="1" dirty="0" smtClean="0"/>
              <a:t>t</a:t>
            </a:r>
            <a:r>
              <a:rPr lang="en-US" sz="1600" b="1" dirty="0" smtClean="0"/>
              <a:t>, </a:t>
            </a:r>
            <a:r>
              <a:rPr lang="en-US" sz="1600" b="1" i="1" dirty="0" smtClean="0"/>
              <a:t>z</a:t>
            </a:r>
            <a:r>
              <a:rPr lang="en-US" sz="1600" b="1" dirty="0" smtClean="0"/>
              <a:t> = 1</a:t>
            </a:r>
            <a:r>
              <a:rPr lang="en-US" sz="1600" dirty="0" smtClean="0"/>
              <a:t>)</a:t>
            </a:r>
            <a:endParaRPr lang="en-US" sz="1600" dirty="0"/>
          </a:p>
        </p:txBody>
      </p:sp>
      <p:sp>
        <p:nvSpPr>
          <p:cNvPr id="27" name="Rectangle 26"/>
          <p:cNvSpPr/>
          <p:nvPr/>
        </p:nvSpPr>
        <p:spPr>
          <a:xfrm>
            <a:off x="3827274" y="4343400"/>
            <a:ext cx="1523173" cy="584775"/>
          </a:xfrm>
          <a:prstGeom prst="rect">
            <a:avLst/>
          </a:prstGeom>
        </p:spPr>
        <p:txBody>
          <a:bodyPr wrap="none">
            <a:spAutoFit/>
          </a:bodyPr>
          <a:lstStyle/>
          <a:p>
            <a:pPr algn="ctr"/>
            <a:r>
              <a:rPr lang="en-US" sz="1600" dirty="0" smtClean="0"/>
              <a:t>Raw Frame</a:t>
            </a:r>
          </a:p>
          <a:p>
            <a:pPr algn="ctr"/>
            <a:r>
              <a:rPr lang="en-US" sz="1600" dirty="0" smtClean="0"/>
              <a:t>(</a:t>
            </a:r>
            <a:r>
              <a:rPr lang="en-US" sz="1600" b="1" dirty="0" smtClean="0"/>
              <a:t>Time = </a:t>
            </a:r>
            <a:r>
              <a:rPr lang="en-US" sz="1600" b="1" i="1" dirty="0" smtClean="0"/>
              <a:t>t</a:t>
            </a:r>
            <a:r>
              <a:rPr lang="en-US" sz="1600" b="1" dirty="0" smtClean="0"/>
              <a:t>, </a:t>
            </a:r>
            <a:r>
              <a:rPr lang="en-US" sz="1600" b="1" i="1" dirty="0" smtClean="0"/>
              <a:t>z</a:t>
            </a:r>
            <a:r>
              <a:rPr lang="en-US" sz="1600" b="1" dirty="0" smtClean="0"/>
              <a:t> = 2</a:t>
            </a:r>
            <a:r>
              <a:rPr lang="en-US" sz="1600" dirty="0" smtClean="0"/>
              <a:t>)</a:t>
            </a:r>
            <a:endParaRPr lang="en-US" sz="1600" dirty="0"/>
          </a:p>
        </p:txBody>
      </p:sp>
      <p:pic>
        <p:nvPicPr>
          <p:cNvPr id="3075" name="Picture 3" descr="C:\Users\Steve\Documents\624s-3c\624s-3cdpnfullvideo_raw\raw_1.tif"/>
          <p:cNvPicPr>
            <a:picLocks noChangeAspect="1" noChangeArrowheads="1"/>
          </p:cNvPicPr>
          <p:nvPr/>
        </p:nvPicPr>
        <p:blipFill>
          <a:blip r:embed="rId4" cstate="print"/>
          <a:srcRect/>
          <a:stretch>
            <a:fillRect/>
          </a:stretch>
        </p:blipFill>
        <p:spPr bwMode="auto">
          <a:xfrm>
            <a:off x="6096000" y="4419600"/>
            <a:ext cx="2362200" cy="1778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Rectangle 28"/>
          <p:cNvSpPr/>
          <p:nvPr/>
        </p:nvSpPr>
        <p:spPr>
          <a:xfrm rot="5400000">
            <a:off x="3374108" y="4703092"/>
            <a:ext cx="42351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 name="Picture 2" descr="C:\Users\Steve\AppData\Local\Microsoft\Windows\Temporary Internet Files\Content.IE5\UHMF18AP\MC900432599[1].png"/>
          <p:cNvPicPr>
            <a:picLocks noChangeAspect="1" noChangeArrowheads="1"/>
          </p:cNvPicPr>
          <p:nvPr/>
        </p:nvPicPr>
        <p:blipFill>
          <a:blip r:embed="rId3" cstate="print"/>
          <a:srcRect/>
          <a:stretch>
            <a:fillRect/>
          </a:stretch>
        </p:blipFill>
        <p:spPr bwMode="auto">
          <a:xfrm>
            <a:off x="3124200" y="5410200"/>
            <a:ext cx="838200" cy="838200"/>
          </a:xfrm>
          <a:prstGeom prst="rect">
            <a:avLst/>
          </a:prstGeom>
          <a:noFill/>
        </p:spPr>
      </p:pic>
      <p:sp>
        <p:nvSpPr>
          <p:cNvPr id="31" name="Rectangle 30"/>
          <p:cNvSpPr/>
          <p:nvPr/>
        </p:nvSpPr>
        <p:spPr>
          <a:xfrm>
            <a:off x="3886200" y="5562600"/>
            <a:ext cx="1530355" cy="584775"/>
          </a:xfrm>
          <a:prstGeom prst="rect">
            <a:avLst/>
          </a:prstGeom>
        </p:spPr>
        <p:txBody>
          <a:bodyPr wrap="none">
            <a:spAutoFit/>
          </a:bodyPr>
          <a:lstStyle/>
          <a:p>
            <a:pPr algn="ctr"/>
            <a:r>
              <a:rPr lang="en-US" sz="1600" dirty="0" smtClean="0"/>
              <a:t>Raw Frame (TIF)</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sp>
        <p:nvSpPr>
          <p:cNvPr id="32" name="Rectangle 31"/>
          <p:cNvSpPr/>
          <p:nvPr/>
        </p:nvSpPr>
        <p:spPr>
          <a:xfrm>
            <a:off x="3886200" y="5029200"/>
            <a:ext cx="801502" cy="338554"/>
          </a:xfrm>
          <a:prstGeom prst="rect">
            <a:avLst/>
          </a:prstGeom>
        </p:spPr>
        <p:txBody>
          <a:bodyPr wrap="none">
            <a:spAutoFit/>
          </a:bodyPr>
          <a:lstStyle/>
          <a:p>
            <a:pPr algn="ctr"/>
            <a:r>
              <a:rPr lang="en-US" sz="1600" dirty="0" smtClean="0"/>
              <a:t>MERGE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457200" y="1600200"/>
            <a:ext cx="1828800" cy="738664"/>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2400" dirty="0" smtClean="0"/>
              <a:t>Analysis Tool</a:t>
            </a:r>
          </a:p>
          <a:p>
            <a:pPr algn="ctr"/>
            <a:r>
              <a:rPr lang="en-US" dirty="0" smtClean="0"/>
              <a:t>(CSU Software)</a:t>
            </a:r>
          </a:p>
        </p:txBody>
      </p:sp>
      <p:sp>
        <p:nvSpPr>
          <p:cNvPr id="9" name="TextBox 8"/>
          <p:cNvSpPr txBox="1"/>
          <p:nvPr/>
        </p:nvSpPr>
        <p:spPr>
          <a:xfrm>
            <a:off x="6096000" y="1524000"/>
            <a:ext cx="2743200" cy="2616101"/>
          </a:xfrm>
          <a:prstGeom prst="rect">
            <a:avLst/>
          </a:prstGeom>
          <a:noFill/>
        </p:spPr>
        <p:txBody>
          <a:bodyPr wrap="square" rtlCol="0">
            <a:spAutoFit/>
          </a:bodyPr>
          <a:lstStyle/>
          <a:p>
            <a:r>
              <a:rPr lang="en-US" sz="2400" b="1" dirty="0" smtClean="0">
                <a:solidFill>
                  <a:schemeClr val="accent1">
                    <a:lumMod val="75000"/>
                  </a:schemeClr>
                </a:solidFill>
              </a:rPr>
              <a:t>ANALYSES:</a:t>
            </a:r>
          </a:p>
          <a:p>
            <a:pPr>
              <a:buFont typeface="Arial" pitchFamily="34" charset="0"/>
              <a:buChar char="•"/>
            </a:pPr>
            <a:r>
              <a:rPr lang="en-US" sz="2000" dirty="0" smtClean="0">
                <a:solidFill>
                  <a:schemeClr val="bg1">
                    <a:lumMod val="75000"/>
                  </a:schemeClr>
                </a:solidFill>
              </a:rPr>
              <a:t> Frame extraction</a:t>
            </a:r>
          </a:p>
          <a:p>
            <a:pPr>
              <a:buFont typeface="Arial" pitchFamily="34" charset="0"/>
              <a:buChar char="•"/>
            </a:pPr>
            <a:r>
              <a:rPr lang="en-US" sz="2000" dirty="0" smtClean="0"/>
              <a:t> Brightness/contrast</a:t>
            </a:r>
          </a:p>
          <a:p>
            <a:pPr>
              <a:buFont typeface="Arial" pitchFamily="34" charset="0"/>
              <a:buChar char="•"/>
            </a:pPr>
            <a:r>
              <a:rPr lang="en-US" sz="2000" dirty="0" smtClean="0">
                <a:solidFill>
                  <a:schemeClr val="bg1">
                    <a:lumMod val="75000"/>
                  </a:schemeClr>
                </a:solidFill>
              </a:rPr>
              <a:t> Noise filtering</a:t>
            </a:r>
          </a:p>
          <a:p>
            <a:pPr>
              <a:buFont typeface="Arial" pitchFamily="34" charset="0"/>
              <a:buChar char="•"/>
            </a:pPr>
            <a:r>
              <a:rPr lang="en-US" sz="2000" dirty="0" smtClean="0">
                <a:solidFill>
                  <a:schemeClr val="bg1">
                    <a:lumMod val="75000"/>
                  </a:schemeClr>
                </a:solidFill>
              </a:rPr>
              <a:t> Motion compensation</a:t>
            </a:r>
          </a:p>
          <a:p>
            <a:pPr>
              <a:buFont typeface="Arial" pitchFamily="34" charset="0"/>
              <a:buChar char="•"/>
            </a:pPr>
            <a:r>
              <a:rPr lang="en-US" sz="2000" dirty="0" smtClean="0">
                <a:solidFill>
                  <a:schemeClr val="bg1">
                    <a:lumMod val="75000"/>
                  </a:schemeClr>
                </a:solidFill>
              </a:rPr>
              <a:t> Cell identification</a:t>
            </a:r>
          </a:p>
          <a:p>
            <a:pPr>
              <a:buFont typeface="Arial" pitchFamily="34" charset="0"/>
              <a:buChar char="•"/>
            </a:pPr>
            <a:r>
              <a:rPr lang="en-US" sz="2000" dirty="0" smtClean="0">
                <a:solidFill>
                  <a:schemeClr val="bg1">
                    <a:lumMod val="75000"/>
                  </a:schemeClr>
                </a:solidFill>
              </a:rPr>
              <a:t> Trajectory extraction</a:t>
            </a:r>
          </a:p>
          <a:p>
            <a:pPr>
              <a:buFont typeface="Arial" pitchFamily="34" charset="0"/>
              <a:buChar char="•"/>
            </a:pPr>
            <a:r>
              <a:rPr lang="en-US" sz="2000" dirty="0" smtClean="0">
                <a:solidFill>
                  <a:schemeClr val="bg1">
                    <a:lumMod val="75000"/>
                  </a:schemeClr>
                </a:solidFill>
              </a:rPr>
              <a:t> Trajectory analysis</a:t>
            </a:r>
            <a:endParaRPr lang="en-US" sz="2000" dirty="0">
              <a:solidFill>
                <a:schemeClr val="bg1">
                  <a:lumMod val="75000"/>
                </a:schemeClr>
              </a:solidFill>
            </a:endParaRPr>
          </a:p>
        </p:txBody>
      </p:sp>
      <p:sp>
        <p:nvSpPr>
          <p:cNvPr id="11" name="Right Arrow 10"/>
          <p:cNvSpPr/>
          <p:nvPr/>
        </p:nvSpPr>
        <p:spPr>
          <a:xfrm>
            <a:off x="5715000" y="2286000"/>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Steve\AppData\Local\Microsoft\Windows\Temporary Internet Files\Content.IE5\UHMF18AP\MC900432599[1].png"/>
          <p:cNvPicPr>
            <a:picLocks noChangeAspect="1" noChangeArrowheads="1"/>
          </p:cNvPicPr>
          <p:nvPr/>
        </p:nvPicPr>
        <p:blipFill>
          <a:blip r:embed="rId3" cstate="print"/>
          <a:srcRect/>
          <a:stretch>
            <a:fillRect/>
          </a:stretch>
        </p:blipFill>
        <p:spPr bwMode="auto">
          <a:xfrm>
            <a:off x="3124200" y="2667000"/>
            <a:ext cx="838200" cy="838200"/>
          </a:xfrm>
          <a:prstGeom prst="rect">
            <a:avLst/>
          </a:prstGeom>
          <a:noFill/>
        </p:spPr>
      </p:pic>
      <p:sp>
        <p:nvSpPr>
          <p:cNvPr id="25" name="Rectangle 24"/>
          <p:cNvSpPr/>
          <p:nvPr/>
        </p:nvSpPr>
        <p:spPr>
          <a:xfrm>
            <a:off x="3831089" y="2819400"/>
            <a:ext cx="1515544" cy="584775"/>
          </a:xfrm>
          <a:prstGeom prst="rect">
            <a:avLst/>
          </a:prstGeom>
        </p:spPr>
        <p:txBody>
          <a:bodyPr wrap="none">
            <a:spAutoFit/>
          </a:bodyPr>
          <a:lstStyle/>
          <a:p>
            <a:pPr algn="ctr"/>
            <a:r>
              <a:rPr lang="en-US" sz="1600" dirty="0" smtClean="0"/>
              <a:t>Equalized (PNG)</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pic>
        <p:nvPicPr>
          <p:cNvPr id="4098" name="Picture 2" descr="C:\Users\Steve\Documents\624s-3c\624s-3cdpnfullvideo_equalized\equalized_1.png"/>
          <p:cNvPicPr>
            <a:picLocks noChangeAspect="1" noChangeArrowheads="1"/>
          </p:cNvPicPr>
          <p:nvPr/>
        </p:nvPicPr>
        <p:blipFill>
          <a:blip r:embed="rId4" cstate="print"/>
          <a:srcRect/>
          <a:stretch>
            <a:fillRect/>
          </a:stretch>
        </p:blipFill>
        <p:spPr bwMode="auto">
          <a:xfrm>
            <a:off x="6096000" y="4419600"/>
            <a:ext cx="2362200" cy="1778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2" descr="C:\Users\Steve\AppData\Local\Microsoft\Windows\Temporary Internet Files\Content.IE5\UHMF18AP\MC900432599[1].png"/>
          <p:cNvPicPr>
            <a:picLocks noChangeAspect="1" noChangeArrowheads="1"/>
          </p:cNvPicPr>
          <p:nvPr/>
        </p:nvPicPr>
        <p:blipFill>
          <a:blip r:embed="rId3" cstate="print"/>
          <a:srcRect/>
          <a:stretch>
            <a:fillRect/>
          </a:stretch>
        </p:blipFill>
        <p:spPr bwMode="auto">
          <a:xfrm>
            <a:off x="381000" y="2667000"/>
            <a:ext cx="838200" cy="838200"/>
          </a:xfrm>
          <a:prstGeom prst="rect">
            <a:avLst/>
          </a:prstGeom>
          <a:noFill/>
        </p:spPr>
      </p:pic>
      <p:sp>
        <p:nvSpPr>
          <p:cNvPr id="28" name="Rectangle 27"/>
          <p:cNvSpPr/>
          <p:nvPr/>
        </p:nvSpPr>
        <p:spPr>
          <a:xfrm>
            <a:off x="1080484" y="2819400"/>
            <a:ext cx="1530355" cy="584775"/>
          </a:xfrm>
          <a:prstGeom prst="rect">
            <a:avLst/>
          </a:prstGeom>
        </p:spPr>
        <p:txBody>
          <a:bodyPr wrap="none">
            <a:spAutoFit/>
          </a:bodyPr>
          <a:lstStyle/>
          <a:p>
            <a:pPr algn="ctr"/>
            <a:r>
              <a:rPr lang="en-US" sz="1600" dirty="0" smtClean="0"/>
              <a:t>Raw Frame (TIF)</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cxnSp>
        <p:nvCxnSpPr>
          <p:cNvPr id="43" name="Elbow Connector 42"/>
          <p:cNvCxnSpPr/>
          <p:nvPr/>
        </p:nvCxnSpPr>
        <p:spPr>
          <a:xfrm flipV="1">
            <a:off x="2743200" y="3048000"/>
            <a:ext cx="381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descr="C:\Users\Steve\AppData\Local\Microsoft\Windows\Temporary Internet Files\Content.IE5\STJM8LJN\MC900431621[1].png"/>
          <p:cNvPicPr>
            <a:picLocks noChangeAspect="1" noChangeArrowheads="1"/>
          </p:cNvPicPr>
          <p:nvPr/>
        </p:nvPicPr>
        <p:blipFill>
          <a:blip r:embed="rId5" cstate="print"/>
          <a:srcRect/>
          <a:stretch>
            <a:fillRect/>
          </a:stretch>
        </p:blipFill>
        <p:spPr bwMode="auto">
          <a:xfrm>
            <a:off x="3200400" y="3810000"/>
            <a:ext cx="685800" cy="685800"/>
          </a:xfrm>
          <a:prstGeom prst="rect">
            <a:avLst/>
          </a:prstGeom>
          <a:noFill/>
        </p:spPr>
      </p:pic>
      <p:sp>
        <p:nvSpPr>
          <p:cNvPr id="45" name="Rectangle 44"/>
          <p:cNvSpPr/>
          <p:nvPr/>
        </p:nvSpPr>
        <p:spPr>
          <a:xfrm>
            <a:off x="3962400" y="3962400"/>
            <a:ext cx="1306576" cy="338554"/>
          </a:xfrm>
          <a:prstGeom prst="rect">
            <a:avLst/>
          </a:prstGeom>
        </p:spPr>
        <p:txBody>
          <a:bodyPr wrap="none">
            <a:spAutoFit/>
          </a:bodyPr>
          <a:lstStyle/>
          <a:p>
            <a:pPr algn="ctr"/>
            <a:r>
              <a:rPr lang="en-US" sz="1600" dirty="0" smtClean="0"/>
              <a:t>Movie (MOV)</a:t>
            </a:r>
            <a:endParaRPr lang="en-US" sz="1600" dirty="0"/>
          </a:p>
        </p:txBody>
      </p:sp>
      <p:sp>
        <p:nvSpPr>
          <p:cNvPr id="52" name="Rectangle 51"/>
          <p:cNvSpPr/>
          <p:nvPr/>
        </p:nvSpPr>
        <p:spPr>
          <a:xfrm rot="5400000">
            <a:off x="3374108" y="3179092"/>
            <a:ext cx="42351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100" name="Picture 4" descr="C:\Users\Steve\Desktop\Dec_Still_2.png"/>
          <p:cNvPicPr>
            <a:picLocks noChangeAspect="1" noChangeArrowheads="1"/>
          </p:cNvPicPr>
          <p:nvPr/>
        </p:nvPicPr>
        <p:blipFill>
          <a:blip r:embed="rId6" cstate="print"/>
          <a:srcRect/>
          <a:stretch>
            <a:fillRect/>
          </a:stretch>
        </p:blipFill>
        <p:spPr bwMode="auto">
          <a:xfrm>
            <a:off x="533400" y="5029200"/>
            <a:ext cx="1828800" cy="744279"/>
          </a:xfrm>
          <a:prstGeom prst="rect">
            <a:avLst/>
          </a:prstGeom>
          <a:ln>
            <a:noFill/>
          </a:ln>
          <a:effectLst>
            <a:outerShdw blurRad="292100" dist="139700" dir="2700000" algn="tl" rotWithShape="0">
              <a:srgbClr val="333333">
                <a:alpha val="65000"/>
              </a:srgbClr>
            </a:outerShdw>
          </a:effectLst>
        </p:spPr>
      </p:pic>
      <p:pic>
        <p:nvPicPr>
          <p:cNvPr id="4101" name="Picture 5" descr="C:\Users\Steve\Desktop\Dec_Still_3.png"/>
          <p:cNvPicPr>
            <a:picLocks noChangeAspect="1" noChangeArrowheads="1"/>
          </p:cNvPicPr>
          <p:nvPr/>
        </p:nvPicPr>
        <p:blipFill>
          <a:blip r:embed="rId7" cstate="print"/>
          <a:srcRect/>
          <a:stretch>
            <a:fillRect/>
          </a:stretch>
        </p:blipFill>
        <p:spPr bwMode="auto">
          <a:xfrm>
            <a:off x="3047999" y="5029200"/>
            <a:ext cx="1828800" cy="741405"/>
          </a:xfrm>
          <a:prstGeom prst="rect">
            <a:avLst/>
          </a:prstGeom>
          <a:ln>
            <a:noFill/>
          </a:ln>
          <a:effectLst>
            <a:outerShdw blurRad="292100" dist="139700" dir="2700000" algn="tl" rotWithShape="0">
              <a:srgbClr val="333333">
                <a:alpha val="65000"/>
              </a:srgbClr>
            </a:outerShdw>
          </a:effectLst>
        </p:spPr>
      </p:pic>
      <p:sp>
        <p:nvSpPr>
          <p:cNvPr id="53" name="Right Arrow 52"/>
          <p:cNvSpPr/>
          <p:nvPr/>
        </p:nvSpPr>
        <p:spPr>
          <a:xfrm>
            <a:off x="2514599" y="5334000"/>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8954" y="5867400"/>
            <a:ext cx="1747273" cy="338554"/>
          </a:xfrm>
          <a:prstGeom prst="rect">
            <a:avLst/>
          </a:prstGeom>
        </p:spPr>
        <p:txBody>
          <a:bodyPr wrap="none">
            <a:spAutoFit/>
          </a:bodyPr>
          <a:lstStyle/>
          <a:p>
            <a:pPr algn="ctr"/>
            <a:r>
              <a:rPr lang="en-US" sz="1600" dirty="0" smtClean="0"/>
              <a:t>Original brightness</a:t>
            </a:r>
            <a:endParaRPr lang="en-US" sz="1600" dirty="0"/>
          </a:p>
        </p:txBody>
      </p:sp>
      <p:sp>
        <p:nvSpPr>
          <p:cNvPr id="55" name="Rectangle 54"/>
          <p:cNvSpPr/>
          <p:nvPr/>
        </p:nvSpPr>
        <p:spPr>
          <a:xfrm>
            <a:off x="3048000" y="5867400"/>
            <a:ext cx="1835759" cy="338554"/>
          </a:xfrm>
          <a:prstGeom prst="rect">
            <a:avLst/>
          </a:prstGeom>
        </p:spPr>
        <p:txBody>
          <a:bodyPr wrap="none">
            <a:spAutoFit/>
          </a:bodyPr>
          <a:lstStyle/>
          <a:p>
            <a:pPr algn="ctr"/>
            <a:r>
              <a:rPr lang="en-US" sz="1600" dirty="0" smtClean="0"/>
              <a:t>Adjusted brightness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eve\Documents\624s-3c\624s-3cdpnfullvideo_smoothed\smoothed_1.png"/>
          <p:cNvPicPr>
            <a:picLocks noChangeAspect="1" noChangeArrowheads="1"/>
          </p:cNvPicPr>
          <p:nvPr/>
        </p:nvPicPr>
        <p:blipFill>
          <a:blip r:embed="rId3" cstate="print"/>
          <a:srcRect/>
          <a:stretch>
            <a:fillRect/>
          </a:stretch>
        </p:blipFill>
        <p:spPr bwMode="auto">
          <a:xfrm>
            <a:off x="6096000" y="4419600"/>
            <a:ext cx="2362200" cy="1778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457200" y="1600200"/>
            <a:ext cx="1828800" cy="738664"/>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2400" dirty="0" smtClean="0"/>
              <a:t>Analysis Tool</a:t>
            </a:r>
          </a:p>
          <a:p>
            <a:pPr algn="ctr"/>
            <a:r>
              <a:rPr lang="en-US" dirty="0" smtClean="0"/>
              <a:t>(CSU Software)</a:t>
            </a:r>
          </a:p>
        </p:txBody>
      </p:sp>
      <p:sp>
        <p:nvSpPr>
          <p:cNvPr id="9" name="TextBox 8"/>
          <p:cNvSpPr txBox="1"/>
          <p:nvPr/>
        </p:nvSpPr>
        <p:spPr>
          <a:xfrm>
            <a:off x="6096000" y="1524000"/>
            <a:ext cx="2743200" cy="2616101"/>
          </a:xfrm>
          <a:prstGeom prst="rect">
            <a:avLst/>
          </a:prstGeom>
          <a:noFill/>
        </p:spPr>
        <p:txBody>
          <a:bodyPr wrap="square" rtlCol="0">
            <a:spAutoFit/>
          </a:bodyPr>
          <a:lstStyle/>
          <a:p>
            <a:r>
              <a:rPr lang="en-US" sz="2400" b="1" dirty="0" smtClean="0">
                <a:solidFill>
                  <a:schemeClr val="accent1">
                    <a:lumMod val="75000"/>
                  </a:schemeClr>
                </a:solidFill>
              </a:rPr>
              <a:t>ANALYSES:</a:t>
            </a:r>
          </a:p>
          <a:p>
            <a:pPr>
              <a:buFont typeface="Arial" pitchFamily="34" charset="0"/>
              <a:buChar char="•"/>
            </a:pPr>
            <a:r>
              <a:rPr lang="en-US" sz="2000" dirty="0" smtClean="0">
                <a:solidFill>
                  <a:schemeClr val="bg1">
                    <a:lumMod val="75000"/>
                  </a:schemeClr>
                </a:solidFill>
              </a:rPr>
              <a:t> Frame extraction</a:t>
            </a:r>
          </a:p>
          <a:p>
            <a:pPr>
              <a:buFont typeface="Arial" pitchFamily="34" charset="0"/>
              <a:buChar char="•"/>
            </a:pPr>
            <a:r>
              <a:rPr lang="en-US" sz="2000" dirty="0" smtClean="0">
                <a:solidFill>
                  <a:schemeClr val="bg1">
                    <a:lumMod val="75000"/>
                  </a:schemeClr>
                </a:solidFill>
              </a:rPr>
              <a:t> Brightness/contrast</a:t>
            </a:r>
          </a:p>
          <a:p>
            <a:pPr>
              <a:buFont typeface="Arial" pitchFamily="34" charset="0"/>
              <a:buChar char="•"/>
            </a:pPr>
            <a:r>
              <a:rPr lang="en-US" sz="2000" dirty="0" smtClean="0"/>
              <a:t> Noise filtering</a:t>
            </a:r>
          </a:p>
          <a:p>
            <a:pPr>
              <a:buFont typeface="Arial" pitchFamily="34" charset="0"/>
              <a:buChar char="•"/>
            </a:pPr>
            <a:r>
              <a:rPr lang="en-US" sz="2000" dirty="0" smtClean="0">
                <a:solidFill>
                  <a:schemeClr val="bg1">
                    <a:lumMod val="75000"/>
                  </a:schemeClr>
                </a:solidFill>
              </a:rPr>
              <a:t> Motion compensation</a:t>
            </a:r>
          </a:p>
          <a:p>
            <a:pPr>
              <a:buFont typeface="Arial" pitchFamily="34" charset="0"/>
              <a:buChar char="•"/>
            </a:pPr>
            <a:r>
              <a:rPr lang="en-US" sz="2000" dirty="0" smtClean="0">
                <a:solidFill>
                  <a:schemeClr val="bg1">
                    <a:lumMod val="75000"/>
                  </a:schemeClr>
                </a:solidFill>
              </a:rPr>
              <a:t> Cell identification</a:t>
            </a:r>
          </a:p>
          <a:p>
            <a:pPr>
              <a:buFont typeface="Arial" pitchFamily="34" charset="0"/>
              <a:buChar char="•"/>
            </a:pPr>
            <a:r>
              <a:rPr lang="en-US" sz="2000" dirty="0" smtClean="0">
                <a:solidFill>
                  <a:schemeClr val="bg1">
                    <a:lumMod val="75000"/>
                  </a:schemeClr>
                </a:solidFill>
              </a:rPr>
              <a:t> Trajectory extraction</a:t>
            </a:r>
          </a:p>
          <a:p>
            <a:pPr>
              <a:buFont typeface="Arial" pitchFamily="34" charset="0"/>
              <a:buChar char="•"/>
            </a:pPr>
            <a:r>
              <a:rPr lang="en-US" sz="2000" dirty="0" smtClean="0">
                <a:solidFill>
                  <a:schemeClr val="bg1">
                    <a:lumMod val="75000"/>
                  </a:schemeClr>
                </a:solidFill>
              </a:rPr>
              <a:t> Trajectory analysis</a:t>
            </a:r>
            <a:endParaRPr lang="en-US" sz="2000" dirty="0">
              <a:solidFill>
                <a:schemeClr val="bg1">
                  <a:lumMod val="75000"/>
                </a:schemeClr>
              </a:solidFill>
            </a:endParaRPr>
          </a:p>
        </p:txBody>
      </p:sp>
      <p:sp>
        <p:nvSpPr>
          <p:cNvPr id="11" name="Right Arrow 10"/>
          <p:cNvSpPr/>
          <p:nvPr/>
        </p:nvSpPr>
        <p:spPr>
          <a:xfrm>
            <a:off x="5715000" y="2590800"/>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Steve\AppData\Local\Microsoft\Windows\Temporary Internet Files\Content.IE5\UHMF18AP\MC900432599[1].png"/>
          <p:cNvPicPr>
            <a:picLocks noChangeAspect="1" noChangeArrowheads="1"/>
          </p:cNvPicPr>
          <p:nvPr/>
        </p:nvPicPr>
        <p:blipFill>
          <a:blip r:embed="rId4" cstate="print"/>
          <a:srcRect/>
          <a:stretch>
            <a:fillRect/>
          </a:stretch>
        </p:blipFill>
        <p:spPr bwMode="auto">
          <a:xfrm>
            <a:off x="3124200" y="2667000"/>
            <a:ext cx="838200" cy="838200"/>
          </a:xfrm>
          <a:prstGeom prst="rect">
            <a:avLst/>
          </a:prstGeom>
          <a:noFill/>
        </p:spPr>
      </p:pic>
      <p:sp>
        <p:nvSpPr>
          <p:cNvPr id="25" name="Rectangle 24"/>
          <p:cNvSpPr/>
          <p:nvPr/>
        </p:nvSpPr>
        <p:spPr>
          <a:xfrm>
            <a:off x="3795213" y="2819400"/>
            <a:ext cx="1587294" cy="584775"/>
          </a:xfrm>
          <a:prstGeom prst="rect">
            <a:avLst/>
          </a:prstGeom>
        </p:spPr>
        <p:txBody>
          <a:bodyPr wrap="none">
            <a:spAutoFit/>
          </a:bodyPr>
          <a:lstStyle/>
          <a:p>
            <a:pPr algn="ctr"/>
            <a:r>
              <a:rPr lang="en-US" sz="1600" dirty="0" smtClean="0"/>
              <a:t>Smoothed (PNG)</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pic>
        <p:nvPicPr>
          <p:cNvPr id="20" name="Picture 2" descr="C:\Users\Steve\AppData\Local\Microsoft\Windows\Temporary Internet Files\Content.IE5\UHMF18AP\MC900432599[1].png"/>
          <p:cNvPicPr>
            <a:picLocks noChangeAspect="1" noChangeArrowheads="1"/>
          </p:cNvPicPr>
          <p:nvPr/>
        </p:nvPicPr>
        <p:blipFill>
          <a:blip r:embed="rId4" cstate="print"/>
          <a:srcRect/>
          <a:stretch>
            <a:fillRect/>
          </a:stretch>
        </p:blipFill>
        <p:spPr bwMode="auto">
          <a:xfrm>
            <a:off x="381000" y="2667000"/>
            <a:ext cx="838200" cy="838200"/>
          </a:xfrm>
          <a:prstGeom prst="rect">
            <a:avLst/>
          </a:prstGeom>
          <a:noFill/>
        </p:spPr>
      </p:pic>
      <p:sp>
        <p:nvSpPr>
          <p:cNvPr id="28" name="Rectangle 27"/>
          <p:cNvSpPr/>
          <p:nvPr/>
        </p:nvSpPr>
        <p:spPr>
          <a:xfrm>
            <a:off x="1080484" y="2819400"/>
            <a:ext cx="1530355" cy="584775"/>
          </a:xfrm>
          <a:prstGeom prst="rect">
            <a:avLst/>
          </a:prstGeom>
        </p:spPr>
        <p:txBody>
          <a:bodyPr wrap="none">
            <a:spAutoFit/>
          </a:bodyPr>
          <a:lstStyle/>
          <a:p>
            <a:pPr algn="ctr"/>
            <a:r>
              <a:rPr lang="en-US" sz="1600" dirty="0" smtClean="0"/>
              <a:t>Equalized (PNG)</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cxnSp>
        <p:nvCxnSpPr>
          <p:cNvPr id="43" name="Elbow Connector 42"/>
          <p:cNvCxnSpPr/>
          <p:nvPr/>
        </p:nvCxnSpPr>
        <p:spPr>
          <a:xfrm flipV="1">
            <a:off x="2743200" y="3048000"/>
            <a:ext cx="381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descr="C:\Users\Steve\AppData\Local\Microsoft\Windows\Temporary Internet Files\Content.IE5\STJM8LJN\MC900431621[1].png"/>
          <p:cNvPicPr>
            <a:picLocks noChangeAspect="1" noChangeArrowheads="1"/>
          </p:cNvPicPr>
          <p:nvPr/>
        </p:nvPicPr>
        <p:blipFill>
          <a:blip r:embed="rId5" cstate="print"/>
          <a:srcRect/>
          <a:stretch>
            <a:fillRect/>
          </a:stretch>
        </p:blipFill>
        <p:spPr bwMode="auto">
          <a:xfrm>
            <a:off x="3200400" y="3810000"/>
            <a:ext cx="685800" cy="685800"/>
          </a:xfrm>
          <a:prstGeom prst="rect">
            <a:avLst/>
          </a:prstGeom>
          <a:noFill/>
        </p:spPr>
      </p:pic>
      <p:sp>
        <p:nvSpPr>
          <p:cNvPr id="45" name="Rectangle 44"/>
          <p:cNvSpPr/>
          <p:nvPr/>
        </p:nvSpPr>
        <p:spPr>
          <a:xfrm>
            <a:off x="3962400" y="3962400"/>
            <a:ext cx="1306576" cy="338554"/>
          </a:xfrm>
          <a:prstGeom prst="rect">
            <a:avLst/>
          </a:prstGeom>
        </p:spPr>
        <p:txBody>
          <a:bodyPr wrap="none">
            <a:spAutoFit/>
          </a:bodyPr>
          <a:lstStyle/>
          <a:p>
            <a:pPr algn="ctr"/>
            <a:r>
              <a:rPr lang="en-US" sz="1600" dirty="0" smtClean="0"/>
              <a:t>Movie (MOV)</a:t>
            </a:r>
            <a:endParaRPr lang="en-US" sz="1600" dirty="0"/>
          </a:p>
        </p:txBody>
      </p:sp>
      <p:sp>
        <p:nvSpPr>
          <p:cNvPr id="52" name="Rectangle 51"/>
          <p:cNvSpPr/>
          <p:nvPr/>
        </p:nvSpPr>
        <p:spPr>
          <a:xfrm rot="5400000">
            <a:off x="3374108" y="3179092"/>
            <a:ext cx="42351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3" name="Picture 3" descr="C:\Users\Steve\Desktop\Dec_Still_4.png"/>
          <p:cNvPicPr>
            <a:picLocks noChangeAspect="1" noChangeArrowheads="1"/>
          </p:cNvPicPr>
          <p:nvPr/>
        </p:nvPicPr>
        <p:blipFill>
          <a:blip r:embed="rId6" cstate="print"/>
          <a:srcRect/>
          <a:stretch>
            <a:fillRect/>
          </a:stretch>
        </p:blipFill>
        <p:spPr bwMode="auto">
          <a:xfrm>
            <a:off x="457200" y="4495800"/>
            <a:ext cx="4267200" cy="21722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teve\Documents\624s-3c\624s-3cdpnfullvideo_stabilized\stabilized_1.png"/>
          <p:cNvPicPr>
            <a:picLocks noChangeAspect="1" noChangeArrowheads="1"/>
          </p:cNvPicPr>
          <p:nvPr/>
        </p:nvPicPr>
        <p:blipFill>
          <a:blip r:embed="rId3" cstate="print"/>
          <a:srcRect/>
          <a:stretch>
            <a:fillRect/>
          </a:stretch>
        </p:blipFill>
        <p:spPr bwMode="auto">
          <a:xfrm>
            <a:off x="6096000" y="4419600"/>
            <a:ext cx="2362200" cy="1784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457200" y="1600200"/>
            <a:ext cx="1828800" cy="738664"/>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2400" dirty="0" smtClean="0"/>
              <a:t>Analysis Tool</a:t>
            </a:r>
          </a:p>
          <a:p>
            <a:pPr algn="ctr"/>
            <a:r>
              <a:rPr lang="en-US" dirty="0" smtClean="0"/>
              <a:t>(CSU Software)</a:t>
            </a:r>
          </a:p>
        </p:txBody>
      </p:sp>
      <p:sp>
        <p:nvSpPr>
          <p:cNvPr id="9" name="TextBox 8"/>
          <p:cNvSpPr txBox="1"/>
          <p:nvPr/>
        </p:nvSpPr>
        <p:spPr>
          <a:xfrm>
            <a:off x="6096000" y="1524000"/>
            <a:ext cx="2743200" cy="2616101"/>
          </a:xfrm>
          <a:prstGeom prst="rect">
            <a:avLst/>
          </a:prstGeom>
          <a:noFill/>
        </p:spPr>
        <p:txBody>
          <a:bodyPr wrap="square" rtlCol="0">
            <a:spAutoFit/>
          </a:bodyPr>
          <a:lstStyle/>
          <a:p>
            <a:r>
              <a:rPr lang="en-US" sz="2400" b="1" dirty="0" smtClean="0">
                <a:solidFill>
                  <a:schemeClr val="accent1">
                    <a:lumMod val="75000"/>
                  </a:schemeClr>
                </a:solidFill>
              </a:rPr>
              <a:t>ANALYSES:</a:t>
            </a:r>
          </a:p>
          <a:p>
            <a:pPr>
              <a:buFont typeface="Arial" pitchFamily="34" charset="0"/>
              <a:buChar char="•"/>
            </a:pPr>
            <a:r>
              <a:rPr lang="en-US" sz="2000" dirty="0" smtClean="0">
                <a:solidFill>
                  <a:schemeClr val="bg1">
                    <a:lumMod val="75000"/>
                  </a:schemeClr>
                </a:solidFill>
              </a:rPr>
              <a:t> Frame extraction</a:t>
            </a:r>
          </a:p>
          <a:p>
            <a:pPr>
              <a:buFont typeface="Arial" pitchFamily="34" charset="0"/>
              <a:buChar char="•"/>
            </a:pPr>
            <a:r>
              <a:rPr lang="en-US" sz="2000" dirty="0" smtClean="0">
                <a:solidFill>
                  <a:schemeClr val="bg1">
                    <a:lumMod val="75000"/>
                  </a:schemeClr>
                </a:solidFill>
              </a:rPr>
              <a:t> Brightness/contrast</a:t>
            </a:r>
          </a:p>
          <a:p>
            <a:pPr>
              <a:buFont typeface="Arial" pitchFamily="34" charset="0"/>
              <a:buChar char="•"/>
            </a:pPr>
            <a:r>
              <a:rPr lang="en-US" sz="2000" dirty="0" smtClean="0">
                <a:solidFill>
                  <a:schemeClr val="bg1">
                    <a:lumMod val="75000"/>
                  </a:schemeClr>
                </a:solidFill>
              </a:rPr>
              <a:t> Noise filtering</a:t>
            </a:r>
          </a:p>
          <a:p>
            <a:pPr>
              <a:buFont typeface="Arial" pitchFamily="34" charset="0"/>
              <a:buChar char="•"/>
            </a:pPr>
            <a:r>
              <a:rPr lang="en-US" sz="2000" dirty="0" smtClean="0"/>
              <a:t> Motion compensation</a:t>
            </a:r>
          </a:p>
          <a:p>
            <a:pPr>
              <a:buFont typeface="Arial" pitchFamily="34" charset="0"/>
              <a:buChar char="•"/>
            </a:pPr>
            <a:r>
              <a:rPr lang="en-US" sz="2000" dirty="0" smtClean="0">
                <a:solidFill>
                  <a:schemeClr val="bg1">
                    <a:lumMod val="75000"/>
                  </a:schemeClr>
                </a:solidFill>
              </a:rPr>
              <a:t> Cell identification</a:t>
            </a:r>
          </a:p>
          <a:p>
            <a:pPr>
              <a:buFont typeface="Arial" pitchFamily="34" charset="0"/>
              <a:buChar char="•"/>
            </a:pPr>
            <a:r>
              <a:rPr lang="en-US" sz="2000" dirty="0" smtClean="0">
                <a:solidFill>
                  <a:schemeClr val="bg1">
                    <a:lumMod val="75000"/>
                  </a:schemeClr>
                </a:solidFill>
              </a:rPr>
              <a:t> Trajectory extraction</a:t>
            </a:r>
          </a:p>
          <a:p>
            <a:pPr>
              <a:buFont typeface="Arial" pitchFamily="34" charset="0"/>
              <a:buChar char="•"/>
            </a:pPr>
            <a:r>
              <a:rPr lang="en-US" sz="2000" dirty="0" smtClean="0">
                <a:solidFill>
                  <a:schemeClr val="bg1">
                    <a:lumMod val="75000"/>
                  </a:schemeClr>
                </a:solidFill>
              </a:rPr>
              <a:t> Trajectory analysis</a:t>
            </a:r>
            <a:endParaRPr lang="en-US" sz="2000" dirty="0">
              <a:solidFill>
                <a:schemeClr val="bg1">
                  <a:lumMod val="75000"/>
                </a:schemeClr>
              </a:solidFill>
            </a:endParaRPr>
          </a:p>
        </p:txBody>
      </p:sp>
      <p:sp>
        <p:nvSpPr>
          <p:cNvPr id="11" name="Right Arrow 10"/>
          <p:cNvSpPr/>
          <p:nvPr/>
        </p:nvSpPr>
        <p:spPr>
          <a:xfrm>
            <a:off x="5715000" y="2895600"/>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Steve\AppData\Local\Microsoft\Windows\Temporary Internet Files\Content.IE5\UHMF18AP\MC900432599[1].png"/>
          <p:cNvPicPr>
            <a:picLocks noChangeAspect="1" noChangeArrowheads="1"/>
          </p:cNvPicPr>
          <p:nvPr/>
        </p:nvPicPr>
        <p:blipFill>
          <a:blip r:embed="rId4" cstate="print"/>
          <a:srcRect/>
          <a:stretch>
            <a:fillRect/>
          </a:stretch>
        </p:blipFill>
        <p:spPr bwMode="auto">
          <a:xfrm>
            <a:off x="3124200" y="2667000"/>
            <a:ext cx="838200" cy="838200"/>
          </a:xfrm>
          <a:prstGeom prst="rect">
            <a:avLst/>
          </a:prstGeom>
          <a:noFill/>
        </p:spPr>
      </p:pic>
      <p:sp>
        <p:nvSpPr>
          <p:cNvPr id="25" name="Rectangle 24"/>
          <p:cNvSpPr/>
          <p:nvPr/>
        </p:nvSpPr>
        <p:spPr>
          <a:xfrm>
            <a:off x="3831089" y="2819400"/>
            <a:ext cx="1515544" cy="584775"/>
          </a:xfrm>
          <a:prstGeom prst="rect">
            <a:avLst/>
          </a:prstGeom>
        </p:spPr>
        <p:txBody>
          <a:bodyPr wrap="none">
            <a:spAutoFit/>
          </a:bodyPr>
          <a:lstStyle/>
          <a:p>
            <a:pPr algn="ctr"/>
            <a:r>
              <a:rPr lang="en-US" sz="1600" dirty="0" smtClean="0"/>
              <a:t>Stabilized (PNG)</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pic>
        <p:nvPicPr>
          <p:cNvPr id="20" name="Picture 2" descr="C:\Users\Steve\AppData\Local\Microsoft\Windows\Temporary Internet Files\Content.IE5\UHMF18AP\MC900432599[1].png"/>
          <p:cNvPicPr>
            <a:picLocks noChangeAspect="1" noChangeArrowheads="1"/>
          </p:cNvPicPr>
          <p:nvPr/>
        </p:nvPicPr>
        <p:blipFill>
          <a:blip r:embed="rId4" cstate="print"/>
          <a:srcRect/>
          <a:stretch>
            <a:fillRect/>
          </a:stretch>
        </p:blipFill>
        <p:spPr bwMode="auto">
          <a:xfrm>
            <a:off x="381000" y="2667000"/>
            <a:ext cx="838200" cy="838200"/>
          </a:xfrm>
          <a:prstGeom prst="rect">
            <a:avLst/>
          </a:prstGeom>
          <a:noFill/>
        </p:spPr>
      </p:pic>
      <p:sp>
        <p:nvSpPr>
          <p:cNvPr id="28" name="Rectangle 27"/>
          <p:cNvSpPr/>
          <p:nvPr/>
        </p:nvSpPr>
        <p:spPr>
          <a:xfrm>
            <a:off x="1052015" y="2819400"/>
            <a:ext cx="1587294" cy="584775"/>
          </a:xfrm>
          <a:prstGeom prst="rect">
            <a:avLst/>
          </a:prstGeom>
        </p:spPr>
        <p:txBody>
          <a:bodyPr wrap="none">
            <a:spAutoFit/>
          </a:bodyPr>
          <a:lstStyle/>
          <a:p>
            <a:pPr algn="ctr"/>
            <a:r>
              <a:rPr lang="en-US" sz="1600" dirty="0" smtClean="0"/>
              <a:t>Smoothed (PNG)</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cxnSp>
        <p:nvCxnSpPr>
          <p:cNvPr id="43" name="Elbow Connector 42"/>
          <p:cNvCxnSpPr/>
          <p:nvPr/>
        </p:nvCxnSpPr>
        <p:spPr>
          <a:xfrm flipV="1">
            <a:off x="2743200" y="3048000"/>
            <a:ext cx="381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descr="C:\Users\Steve\AppData\Local\Microsoft\Windows\Temporary Internet Files\Content.IE5\STJM8LJN\MC900431621[1].png"/>
          <p:cNvPicPr>
            <a:picLocks noChangeAspect="1" noChangeArrowheads="1"/>
          </p:cNvPicPr>
          <p:nvPr/>
        </p:nvPicPr>
        <p:blipFill>
          <a:blip r:embed="rId5" cstate="print"/>
          <a:srcRect/>
          <a:stretch>
            <a:fillRect/>
          </a:stretch>
        </p:blipFill>
        <p:spPr bwMode="auto">
          <a:xfrm>
            <a:off x="3200400" y="3810000"/>
            <a:ext cx="685800" cy="685800"/>
          </a:xfrm>
          <a:prstGeom prst="rect">
            <a:avLst/>
          </a:prstGeom>
          <a:noFill/>
        </p:spPr>
      </p:pic>
      <p:sp>
        <p:nvSpPr>
          <p:cNvPr id="45" name="Rectangle 44"/>
          <p:cNvSpPr/>
          <p:nvPr/>
        </p:nvSpPr>
        <p:spPr>
          <a:xfrm>
            <a:off x="3962400" y="3962400"/>
            <a:ext cx="1306576" cy="338554"/>
          </a:xfrm>
          <a:prstGeom prst="rect">
            <a:avLst/>
          </a:prstGeom>
        </p:spPr>
        <p:txBody>
          <a:bodyPr wrap="none">
            <a:spAutoFit/>
          </a:bodyPr>
          <a:lstStyle/>
          <a:p>
            <a:pPr algn="ctr"/>
            <a:r>
              <a:rPr lang="en-US" sz="1600" dirty="0" smtClean="0"/>
              <a:t>Movie (MOV)</a:t>
            </a:r>
            <a:endParaRPr lang="en-US" sz="1600" dirty="0"/>
          </a:p>
        </p:txBody>
      </p:sp>
      <p:sp>
        <p:nvSpPr>
          <p:cNvPr id="52" name="Rectangle 51"/>
          <p:cNvSpPr/>
          <p:nvPr/>
        </p:nvSpPr>
        <p:spPr>
          <a:xfrm rot="5400000">
            <a:off x="3374108" y="3179092"/>
            <a:ext cx="42351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 name="Rectangle 31"/>
          <p:cNvSpPr/>
          <p:nvPr/>
        </p:nvSpPr>
        <p:spPr>
          <a:xfrm>
            <a:off x="609600" y="5029200"/>
            <a:ext cx="4505079" cy="830997"/>
          </a:xfrm>
          <a:prstGeom prst="rect">
            <a:avLst/>
          </a:prstGeom>
        </p:spPr>
        <p:txBody>
          <a:bodyPr wrap="none">
            <a:spAutoFit/>
          </a:bodyPr>
          <a:lstStyle/>
          <a:p>
            <a:pPr algn="ctr"/>
            <a:r>
              <a:rPr lang="en-US" sz="2400" b="1" dirty="0" smtClean="0">
                <a:solidFill>
                  <a:schemeClr val="accent1">
                    <a:lumMod val="75000"/>
                  </a:schemeClr>
                </a:solidFill>
              </a:rPr>
              <a:t>GOAL:</a:t>
            </a:r>
          </a:p>
          <a:p>
            <a:pPr algn="ctr"/>
            <a:r>
              <a:rPr lang="en-US" sz="2400" dirty="0" smtClean="0"/>
              <a:t>Stabilize the center of the frame…</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eve\Documents\624s-3c\624s-3cdpnfullvideo_cells\cells_1.png"/>
          <p:cNvPicPr>
            <a:picLocks noChangeAspect="1" noChangeArrowheads="1"/>
          </p:cNvPicPr>
          <p:nvPr/>
        </p:nvPicPr>
        <p:blipFill>
          <a:blip r:embed="rId3" cstate="print"/>
          <a:srcRect/>
          <a:stretch>
            <a:fillRect/>
          </a:stretch>
        </p:blipFill>
        <p:spPr bwMode="auto">
          <a:xfrm>
            <a:off x="6096000" y="4419599"/>
            <a:ext cx="2362200" cy="1784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457200" y="1600200"/>
            <a:ext cx="1828800" cy="738664"/>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2400" dirty="0" smtClean="0"/>
              <a:t>Analysis Tool</a:t>
            </a:r>
          </a:p>
          <a:p>
            <a:pPr algn="ctr"/>
            <a:r>
              <a:rPr lang="en-US" dirty="0" smtClean="0"/>
              <a:t>(CSU Software)</a:t>
            </a:r>
          </a:p>
        </p:txBody>
      </p:sp>
      <p:sp>
        <p:nvSpPr>
          <p:cNvPr id="9" name="TextBox 8"/>
          <p:cNvSpPr txBox="1"/>
          <p:nvPr/>
        </p:nvSpPr>
        <p:spPr>
          <a:xfrm>
            <a:off x="6096000" y="1524000"/>
            <a:ext cx="2743200" cy="2616101"/>
          </a:xfrm>
          <a:prstGeom prst="rect">
            <a:avLst/>
          </a:prstGeom>
          <a:noFill/>
        </p:spPr>
        <p:txBody>
          <a:bodyPr wrap="square" rtlCol="0">
            <a:spAutoFit/>
          </a:bodyPr>
          <a:lstStyle/>
          <a:p>
            <a:r>
              <a:rPr lang="en-US" sz="2400" b="1" dirty="0" smtClean="0">
                <a:solidFill>
                  <a:schemeClr val="accent1">
                    <a:lumMod val="75000"/>
                  </a:schemeClr>
                </a:solidFill>
              </a:rPr>
              <a:t>ANALYSES:</a:t>
            </a:r>
          </a:p>
          <a:p>
            <a:pPr>
              <a:buFont typeface="Arial" pitchFamily="34" charset="0"/>
              <a:buChar char="•"/>
            </a:pPr>
            <a:r>
              <a:rPr lang="en-US" sz="2000" dirty="0" smtClean="0">
                <a:solidFill>
                  <a:schemeClr val="bg1">
                    <a:lumMod val="75000"/>
                  </a:schemeClr>
                </a:solidFill>
              </a:rPr>
              <a:t> Frame extraction</a:t>
            </a:r>
          </a:p>
          <a:p>
            <a:pPr>
              <a:buFont typeface="Arial" pitchFamily="34" charset="0"/>
              <a:buChar char="•"/>
            </a:pPr>
            <a:r>
              <a:rPr lang="en-US" sz="2000" dirty="0" smtClean="0">
                <a:solidFill>
                  <a:schemeClr val="bg1">
                    <a:lumMod val="75000"/>
                  </a:schemeClr>
                </a:solidFill>
              </a:rPr>
              <a:t> Brightness/contrast</a:t>
            </a:r>
          </a:p>
          <a:p>
            <a:pPr>
              <a:buFont typeface="Arial" pitchFamily="34" charset="0"/>
              <a:buChar char="•"/>
            </a:pPr>
            <a:r>
              <a:rPr lang="en-US" sz="2000" dirty="0" smtClean="0">
                <a:solidFill>
                  <a:schemeClr val="bg1">
                    <a:lumMod val="75000"/>
                  </a:schemeClr>
                </a:solidFill>
              </a:rPr>
              <a:t> Noise filtering</a:t>
            </a:r>
          </a:p>
          <a:p>
            <a:pPr>
              <a:buFont typeface="Arial" pitchFamily="34" charset="0"/>
              <a:buChar char="•"/>
            </a:pPr>
            <a:r>
              <a:rPr lang="en-US" sz="2000" dirty="0" smtClean="0">
                <a:solidFill>
                  <a:schemeClr val="bg1">
                    <a:lumMod val="75000"/>
                  </a:schemeClr>
                </a:solidFill>
              </a:rPr>
              <a:t> Motion compensation</a:t>
            </a:r>
          </a:p>
          <a:p>
            <a:pPr>
              <a:buFont typeface="Arial" pitchFamily="34" charset="0"/>
              <a:buChar char="•"/>
            </a:pPr>
            <a:r>
              <a:rPr lang="en-US" sz="2000" dirty="0" smtClean="0"/>
              <a:t> Cell identification</a:t>
            </a:r>
          </a:p>
          <a:p>
            <a:pPr>
              <a:buFont typeface="Arial" pitchFamily="34" charset="0"/>
              <a:buChar char="•"/>
            </a:pPr>
            <a:r>
              <a:rPr lang="en-US" sz="2000" dirty="0" smtClean="0">
                <a:solidFill>
                  <a:schemeClr val="bg1">
                    <a:lumMod val="75000"/>
                  </a:schemeClr>
                </a:solidFill>
              </a:rPr>
              <a:t> Trajectory extraction</a:t>
            </a:r>
          </a:p>
          <a:p>
            <a:pPr>
              <a:buFont typeface="Arial" pitchFamily="34" charset="0"/>
              <a:buChar char="•"/>
            </a:pPr>
            <a:r>
              <a:rPr lang="en-US" sz="2000" dirty="0" smtClean="0">
                <a:solidFill>
                  <a:schemeClr val="bg1">
                    <a:lumMod val="75000"/>
                  </a:schemeClr>
                </a:solidFill>
              </a:rPr>
              <a:t> Trajectory analysis</a:t>
            </a:r>
            <a:endParaRPr lang="en-US" sz="2000" dirty="0">
              <a:solidFill>
                <a:schemeClr val="bg1">
                  <a:lumMod val="75000"/>
                </a:schemeClr>
              </a:solidFill>
            </a:endParaRPr>
          </a:p>
        </p:txBody>
      </p:sp>
      <p:sp>
        <p:nvSpPr>
          <p:cNvPr id="11" name="Right Arrow 10"/>
          <p:cNvSpPr/>
          <p:nvPr/>
        </p:nvSpPr>
        <p:spPr>
          <a:xfrm>
            <a:off x="5715000" y="3200400"/>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Steve\AppData\Local\Microsoft\Windows\Temporary Internet Files\Content.IE5\UHMF18AP\MC900432599[1].png"/>
          <p:cNvPicPr>
            <a:picLocks noChangeAspect="1" noChangeArrowheads="1"/>
          </p:cNvPicPr>
          <p:nvPr/>
        </p:nvPicPr>
        <p:blipFill>
          <a:blip r:embed="rId4" cstate="print"/>
          <a:srcRect/>
          <a:stretch>
            <a:fillRect/>
          </a:stretch>
        </p:blipFill>
        <p:spPr bwMode="auto">
          <a:xfrm>
            <a:off x="3124200" y="2667000"/>
            <a:ext cx="838200" cy="838200"/>
          </a:xfrm>
          <a:prstGeom prst="rect">
            <a:avLst/>
          </a:prstGeom>
          <a:noFill/>
        </p:spPr>
      </p:pic>
      <p:sp>
        <p:nvSpPr>
          <p:cNvPr id="25" name="Rectangle 24"/>
          <p:cNvSpPr/>
          <p:nvPr/>
        </p:nvSpPr>
        <p:spPr>
          <a:xfrm>
            <a:off x="4015626" y="2819400"/>
            <a:ext cx="1146468" cy="584775"/>
          </a:xfrm>
          <a:prstGeom prst="rect">
            <a:avLst/>
          </a:prstGeom>
        </p:spPr>
        <p:txBody>
          <a:bodyPr wrap="none">
            <a:spAutoFit/>
          </a:bodyPr>
          <a:lstStyle/>
          <a:p>
            <a:pPr algn="ctr"/>
            <a:r>
              <a:rPr lang="en-US" sz="1600" dirty="0" smtClean="0"/>
              <a:t>Cells (PNG)</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pic>
        <p:nvPicPr>
          <p:cNvPr id="20" name="Picture 2" descr="C:\Users\Steve\AppData\Local\Microsoft\Windows\Temporary Internet Files\Content.IE5\UHMF18AP\MC900432599[1].png"/>
          <p:cNvPicPr>
            <a:picLocks noChangeAspect="1" noChangeArrowheads="1"/>
          </p:cNvPicPr>
          <p:nvPr/>
        </p:nvPicPr>
        <p:blipFill>
          <a:blip r:embed="rId4" cstate="print"/>
          <a:srcRect/>
          <a:stretch>
            <a:fillRect/>
          </a:stretch>
        </p:blipFill>
        <p:spPr bwMode="auto">
          <a:xfrm>
            <a:off x="381000" y="2667000"/>
            <a:ext cx="838200" cy="838200"/>
          </a:xfrm>
          <a:prstGeom prst="rect">
            <a:avLst/>
          </a:prstGeom>
          <a:noFill/>
        </p:spPr>
      </p:pic>
      <p:sp>
        <p:nvSpPr>
          <p:cNvPr id="28" name="Rectangle 27"/>
          <p:cNvSpPr/>
          <p:nvPr/>
        </p:nvSpPr>
        <p:spPr>
          <a:xfrm>
            <a:off x="1086832" y="2819400"/>
            <a:ext cx="1517660" cy="584775"/>
          </a:xfrm>
          <a:prstGeom prst="rect">
            <a:avLst/>
          </a:prstGeom>
        </p:spPr>
        <p:txBody>
          <a:bodyPr wrap="none">
            <a:spAutoFit/>
          </a:bodyPr>
          <a:lstStyle/>
          <a:p>
            <a:pPr algn="ctr"/>
            <a:r>
              <a:rPr lang="en-US" sz="1600" dirty="0" smtClean="0"/>
              <a:t>Stabilized (PNG)</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cxnSp>
        <p:nvCxnSpPr>
          <p:cNvPr id="43" name="Elbow Connector 42"/>
          <p:cNvCxnSpPr/>
          <p:nvPr/>
        </p:nvCxnSpPr>
        <p:spPr>
          <a:xfrm flipV="1">
            <a:off x="2743200" y="3048000"/>
            <a:ext cx="381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descr="C:\Users\Steve\AppData\Local\Microsoft\Windows\Temporary Internet Files\Content.IE5\STJM8LJN\MC900431621[1].png"/>
          <p:cNvPicPr>
            <a:picLocks noChangeAspect="1" noChangeArrowheads="1"/>
          </p:cNvPicPr>
          <p:nvPr/>
        </p:nvPicPr>
        <p:blipFill>
          <a:blip r:embed="rId5" cstate="print"/>
          <a:srcRect/>
          <a:stretch>
            <a:fillRect/>
          </a:stretch>
        </p:blipFill>
        <p:spPr bwMode="auto">
          <a:xfrm>
            <a:off x="3200400" y="3810000"/>
            <a:ext cx="685800" cy="685800"/>
          </a:xfrm>
          <a:prstGeom prst="rect">
            <a:avLst/>
          </a:prstGeom>
          <a:noFill/>
        </p:spPr>
      </p:pic>
      <p:sp>
        <p:nvSpPr>
          <p:cNvPr id="45" name="Rectangle 44"/>
          <p:cNvSpPr/>
          <p:nvPr/>
        </p:nvSpPr>
        <p:spPr>
          <a:xfrm>
            <a:off x="3962400" y="3962400"/>
            <a:ext cx="1306576" cy="338554"/>
          </a:xfrm>
          <a:prstGeom prst="rect">
            <a:avLst/>
          </a:prstGeom>
        </p:spPr>
        <p:txBody>
          <a:bodyPr wrap="none">
            <a:spAutoFit/>
          </a:bodyPr>
          <a:lstStyle/>
          <a:p>
            <a:pPr algn="ctr"/>
            <a:r>
              <a:rPr lang="en-US" sz="1600" dirty="0" smtClean="0"/>
              <a:t>Movie (MOV)</a:t>
            </a:r>
            <a:endParaRPr lang="en-US" sz="1600" dirty="0"/>
          </a:p>
        </p:txBody>
      </p:sp>
      <p:sp>
        <p:nvSpPr>
          <p:cNvPr id="52" name="Rectangle 51"/>
          <p:cNvSpPr/>
          <p:nvPr/>
        </p:nvSpPr>
        <p:spPr>
          <a:xfrm rot="5400000">
            <a:off x="3374108" y="3179092"/>
            <a:ext cx="42351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Rectangle 17"/>
          <p:cNvSpPr/>
          <p:nvPr/>
        </p:nvSpPr>
        <p:spPr>
          <a:xfrm>
            <a:off x="4114800" y="4800600"/>
            <a:ext cx="1368003" cy="1077218"/>
          </a:xfrm>
          <a:prstGeom prst="rect">
            <a:avLst/>
          </a:prstGeom>
        </p:spPr>
        <p:txBody>
          <a:bodyPr wrap="none">
            <a:spAutoFit/>
          </a:bodyPr>
          <a:lstStyle/>
          <a:p>
            <a:pPr algn="ctr"/>
            <a:r>
              <a:rPr lang="en-US" sz="1600" dirty="0" smtClean="0"/>
              <a:t>Cell Positions</a:t>
            </a:r>
          </a:p>
          <a:p>
            <a:pPr algn="ctr"/>
            <a:r>
              <a:rPr lang="en-US" sz="1600" dirty="0" smtClean="0"/>
              <a:t>Cell Vectors</a:t>
            </a:r>
          </a:p>
          <a:p>
            <a:pPr algn="ctr"/>
            <a:r>
              <a:rPr lang="en-US" sz="1600" dirty="0" smtClean="0"/>
              <a:t>Tissue Vectors</a:t>
            </a:r>
          </a:p>
          <a:p>
            <a:pPr algn="ctr"/>
            <a:r>
              <a:rPr lang="en-US" sz="1600" dirty="0" smtClean="0"/>
              <a:t>(CSV - Excel)</a:t>
            </a:r>
            <a:endParaRPr lang="en-US" sz="1600" dirty="0"/>
          </a:p>
        </p:txBody>
      </p:sp>
      <p:grpSp>
        <p:nvGrpSpPr>
          <p:cNvPr id="23" name="Group 22"/>
          <p:cNvGrpSpPr/>
          <p:nvPr/>
        </p:nvGrpSpPr>
        <p:grpSpPr>
          <a:xfrm>
            <a:off x="3048000" y="4724400"/>
            <a:ext cx="1143000" cy="1143000"/>
            <a:chOff x="2514600" y="4572000"/>
            <a:chExt cx="1143000" cy="1143000"/>
          </a:xfrm>
        </p:grpSpPr>
        <p:pic>
          <p:nvPicPr>
            <p:cNvPr id="17" name="Picture 2" descr="C:\Users\Steve\AppData\Local\Microsoft\Windows\Temporary Internet Files\Content.IE5\UHMF18AP\MC90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2819400" y="4572000"/>
              <a:ext cx="838200" cy="838200"/>
            </a:xfrm>
            <a:prstGeom prst="rect">
              <a:avLst/>
            </a:prstGeom>
            <a:noFill/>
          </p:spPr>
        </p:pic>
        <p:pic>
          <p:nvPicPr>
            <p:cNvPr id="21" name="Picture 2" descr="C:\Users\Steve\AppData\Local\Microsoft\Windows\Temporary Internet Files\Content.IE5\UHMF18AP\MC90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2667000" y="4724400"/>
              <a:ext cx="838200" cy="838200"/>
            </a:xfrm>
            <a:prstGeom prst="rect">
              <a:avLst/>
            </a:prstGeom>
            <a:noFill/>
          </p:spPr>
        </p:pic>
        <p:pic>
          <p:nvPicPr>
            <p:cNvPr id="22" name="Picture 2" descr="C:\Users\Steve\AppData\Local\Microsoft\Windows\Temporary Internet Files\Content.IE5\UHMF18AP\MC90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2514600" y="4876800"/>
              <a:ext cx="838200" cy="838200"/>
            </a:xfrm>
            <a:prstGeom prst="rect">
              <a:avLst/>
            </a:prstGeom>
            <a:noFill/>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ve\Documents\624s-3c\624s-3cdpnfullvideo_trajectories\trajectories_1.png"/>
          <p:cNvPicPr>
            <a:picLocks noChangeAspect="1" noChangeArrowheads="1"/>
          </p:cNvPicPr>
          <p:nvPr/>
        </p:nvPicPr>
        <p:blipFill>
          <a:blip r:embed="rId3" cstate="print"/>
          <a:srcRect/>
          <a:stretch>
            <a:fillRect/>
          </a:stretch>
        </p:blipFill>
        <p:spPr bwMode="auto">
          <a:xfrm>
            <a:off x="6096000" y="4419600"/>
            <a:ext cx="2362200" cy="1784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Automated Analysis of Image Sets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457200" y="1600200"/>
            <a:ext cx="1828800" cy="738664"/>
          </a:xfrm>
          <a:prstGeom prst="rect">
            <a:avLst/>
          </a:prstGeom>
          <a:solidFill>
            <a:schemeClr val="accent3">
              <a:lumMod val="60000"/>
              <a:lumOff val="40000"/>
            </a:schemeClr>
          </a:solidFill>
          <a:ln w="28575">
            <a:solidFill>
              <a:schemeClr val="tx2">
                <a:lumMod val="75000"/>
              </a:schemeClr>
            </a:solidFill>
          </a:ln>
          <a:effectLst>
            <a:glow rad="63500">
              <a:schemeClr val="accent6">
                <a:satMod val="175000"/>
                <a:alpha val="40000"/>
              </a:schemeClr>
            </a:glow>
          </a:effectLst>
        </p:spPr>
        <p:txBody>
          <a:bodyPr wrap="square" rtlCol="0">
            <a:spAutoFit/>
          </a:bodyPr>
          <a:lstStyle/>
          <a:p>
            <a:pPr algn="ctr"/>
            <a:r>
              <a:rPr lang="en-US" sz="2400" dirty="0" smtClean="0"/>
              <a:t>Analysis Tool</a:t>
            </a:r>
          </a:p>
          <a:p>
            <a:pPr algn="ctr"/>
            <a:r>
              <a:rPr lang="en-US" dirty="0" smtClean="0"/>
              <a:t>(CSU Software)</a:t>
            </a:r>
          </a:p>
        </p:txBody>
      </p:sp>
      <p:sp>
        <p:nvSpPr>
          <p:cNvPr id="9" name="TextBox 8"/>
          <p:cNvSpPr txBox="1"/>
          <p:nvPr/>
        </p:nvSpPr>
        <p:spPr>
          <a:xfrm>
            <a:off x="6096000" y="1524000"/>
            <a:ext cx="2743200" cy="2616101"/>
          </a:xfrm>
          <a:prstGeom prst="rect">
            <a:avLst/>
          </a:prstGeom>
          <a:noFill/>
        </p:spPr>
        <p:txBody>
          <a:bodyPr wrap="square" rtlCol="0">
            <a:spAutoFit/>
          </a:bodyPr>
          <a:lstStyle/>
          <a:p>
            <a:r>
              <a:rPr lang="en-US" sz="2400" b="1" dirty="0" smtClean="0">
                <a:solidFill>
                  <a:schemeClr val="accent1">
                    <a:lumMod val="75000"/>
                  </a:schemeClr>
                </a:solidFill>
              </a:rPr>
              <a:t>ANALYSES:</a:t>
            </a:r>
          </a:p>
          <a:p>
            <a:pPr>
              <a:buFont typeface="Arial" pitchFamily="34" charset="0"/>
              <a:buChar char="•"/>
            </a:pPr>
            <a:r>
              <a:rPr lang="en-US" sz="2000" dirty="0" smtClean="0">
                <a:solidFill>
                  <a:schemeClr val="bg1">
                    <a:lumMod val="75000"/>
                  </a:schemeClr>
                </a:solidFill>
              </a:rPr>
              <a:t> Frame extraction</a:t>
            </a:r>
          </a:p>
          <a:p>
            <a:pPr>
              <a:buFont typeface="Arial" pitchFamily="34" charset="0"/>
              <a:buChar char="•"/>
            </a:pPr>
            <a:r>
              <a:rPr lang="en-US" sz="2000" dirty="0" smtClean="0">
                <a:solidFill>
                  <a:schemeClr val="bg1">
                    <a:lumMod val="75000"/>
                  </a:schemeClr>
                </a:solidFill>
              </a:rPr>
              <a:t> Brightness/contrast</a:t>
            </a:r>
          </a:p>
          <a:p>
            <a:pPr>
              <a:buFont typeface="Arial" pitchFamily="34" charset="0"/>
              <a:buChar char="•"/>
            </a:pPr>
            <a:r>
              <a:rPr lang="en-US" sz="2000" dirty="0" smtClean="0">
                <a:solidFill>
                  <a:schemeClr val="bg1">
                    <a:lumMod val="75000"/>
                  </a:schemeClr>
                </a:solidFill>
              </a:rPr>
              <a:t> Noise filtering</a:t>
            </a:r>
          </a:p>
          <a:p>
            <a:pPr>
              <a:buFont typeface="Arial" pitchFamily="34" charset="0"/>
              <a:buChar char="•"/>
            </a:pPr>
            <a:r>
              <a:rPr lang="en-US" sz="2000" dirty="0" smtClean="0">
                <a:solidFill>
                  <a:schemeClr val="bg1">
                    <a:lumMod val="75000"/>
                  </a:schemeClr>
                </a:solidFill>
              </a:rPr>
              <a:t> Motion compensation</a:t>
            </a:r>
          </a:p>
          <a:p>
            <a:pPr>
              <a:buFont typeface="Arial" pitchFamily="34" charset="0"/>
              <a:buChar char="•"/>
            </a:pPr>
            <a:r>
              <a:rPr lang="en-US" sz="2000" dirty="0" smtClean="0">
                <a:solidFill>
                  <a:schemeClr val="bg1">
                    <a:lumMod val="75000"/>
                  </a:schemeClr>
                </a:solidFill>
              </a:rPr>
              <a:t> Cell identification</a:t>
            </a:r>
          </a:p>
          <a:p>
            <a:pPr>
              <a:buFont typeface="Arial" pitchFamily="34" charset="0"/>
              <a:buChar char="•"/>
            </a:pPr>
            <a:r>
              <a:rPr lang="en-US" sz="2000" dirty="0" smtClean="0"/>
              <a:t> Trajectory extraction</a:t>
            </a:r>
          </a:p>
          <a:p>
            <a:pPr>
              <a:buFont typeface="Arial" pitchFamily="34" charset="0"/>
              <a:buChar char="•"/>
            </a:pPr>
            <a:r>
              <a:rPr lang="en-US" sz="2000" dirty="0" smtClean="0">
                <a:solidFill>
                  <a:schemeClr val="bg1">
                    <a:lumMod val="75000"/>
                  </a:schemeClr>
                </a:solidFill>
              </a:rPr>
              <a:t> Trajectory analysis</a:t>
            </a:r>
            <a:endParaRPr lang="en-US" sz="2000" dirty="0">
              <a:solidFill>
                <a:schemeClr val="bg1">
                  <a:lumMod val="75000"/>
                </a:schemeClr>
              </a:solidFill>
            </a:endParaRPr>
          </a:p>
        </p:txBody>
      </p:sp>
      <p:sp>
        <p:nvSpPr>
          <p:cNvPr id="11" name="Right Arrow 10"/>
          <p:cNvSpPr/>
          <p:nvPr/>
        </p:nvSpPr>
        <p:spPr>
          <a:xfrm>
            <a:off x="5715000" y="3505200"/>
            <a:ext cx="377890" cy="188945"/>
          </a:xfrm>
          <a:prstGeom prst="rightArrow">
            <a:avLst>
              <a:gd name="adj1" fmla="val 44445"/>
              <a:gd name="adj2" fmla="val 38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Steve\AppData\Local\Microsoft\Windows\Temporary Internet Files\Content.IE5\UHMF18AP\MC900432599[1].png"/>
          <p:cNvPicPr>
            <a:picLocks noChangeAspect="1" noChangeArrowheads="1"/>
          </p:cNvPicPr>
          <p:nvPr/>
        </p:nvPicPr>
        <p:blipFill>
          <a:blip r:embed="rId4" cstate="print"/>
          <a:srcRect/>
          <a:stretch>
            <a:fillRect/>
          </a:stretch>
        </p:blipFill>
        <p:spPr bwMode="auto">
          <a:xfrm>
            <a:off x="3124200" y="2667000"/>
            <a:ext cx="838200" cy="838200"/>
          </a:xfrm>
          <a:prstGeom prst="rect">
            <a:avLst/>
          </a:prstGeom>
          <a:noFill/>
        </p:spPr>
      </p:pic>
      <p:sp>
        <p:nvSpPr>
          <p:cNvPr id="25" name="Rectangle 24"/>
          <p:cNvSpPr/>
          <p:nvPr/>
        </p:nvSpPr>
        <p:spPr>
          <a:xfrm>
            <a:off x="3742155" y="2819400"/>
            <a:ext cx="1693412" cy="584775"/>
          </a:xfrm>
          <a:prstGeom prst="rect">
            <a:avLst/>
          </a:prstGeom>
        </p:spPr>
        <p:txBody>
          <a:bodyPr wrap="none">
            <a:spAutoFit/>
          </a:bodyPr>
          <a:lstStyle/>
          <a:p>
            <a:pPr algn="ctr"/>
            <a:r>
              <a:rPr lang="en-US" sz="1600" dirty="0" smtClean="0"/>
              <a:t>Trajectories (PNG)</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pic>
        <p:nvPicPr>
          <p:cNvPr id="20" name="Picture 2" descr="C:\Users\Steve\AppData\Local\Microsoft\Windows\Temporary Internet Files\Content.IE5\UHMF18AP\MC900432599[1].png"/>
          <p:cNvPicPr>
            <a:picLocks noChangeAspect="1" noChangeArrowheads="1"/>
          </p:cNvPicPr>
          <p:nvPr/>
        </p:nvPicPr>
        <p:blipFill>
          <a:blip r:embed="rId4" cstate="print"/>
          <a:srcRect/>
          <a:stretch>
            <a:fillRect/>
          </a:stretch>
        </p:blipFill>
        <p:spPr bwMode="auto">
          <a:xfrm>
            <a:off x="381000" y="2667000"/>
            <a:ext cx="838200" cy="838200"/>
          </a:xfrm>
          <a:prstGeom prst="rect">
            <a:avLst/>
          </a:prstGeom>
          <a:noFill/>
        </p:spPr>
      </p:pic>
      <p:sp>
        <p:nvSpPr>
          <p:cNvPr id="28" name="Rectangle 27"/>
          <p:cNvSpPr/>
          <p:nvPr/>
        </p:nvSpPr>
        <p:spPr>
          <a:xfrm>
            <a:off x="1272427" y="2819400"/>
            <a:ext cx="1146468" cy="584775"/>
          </a:xfrm>
          <a:prstGeom prst="rect">
            <a:avLst/>
          </a:prstGeom>
        </p:spPr>
        <p:txBody>
          <a:bodyPr wrap="none">
            <a:spAutoFit/>
          </a:bodyPr>
          <a:lstStyle/>
          <a:p>
            <a:pPr algn="ctr"/>
            <a:r>
              <a:rPr lang="en-US" sz="1600" dirty="0" smtClean="0"/>
              <a:t>Cells (PNG)</a:t>
            </a:r>
          </a:p>
          <a:p>
            <a:pPr algn="ctr"/>
            <a:r>
              <a:rPr lang="en-US" sz="1600" dirty="0" smtClean="0"/>
              <a:t>(</a:t>
            </a:r>
            <a:r>
              <a:rPr lang="en-US" sz="1600" b="1" dirty="0" smtClean="0"/>
              <a:t>Time = </a:t>
            </a:r>
            <a:r>
              <a:rPr lang="en-US" sz="1600" b="1" i="1" dirty="0" smtClean="0"/>
              <a:t>t</a:t>
            </a:r>
            <a:r>
              <a:rPr lang="en-US" sz="1600" dirty="0" smtClean="0"/>
              <a:t>)</a:t>
            </a:r>
            <a:endParaRPr lang="en-US" sz="1600" dirty="0"/>
          </a:p>
        </p:txBody>
      </p:sp>
      <p:cxnSp>
        <p:nvCxnSpPr>
          <p:cNvPr id="43" name="Elbow Connector 42"/>
          <p:cNvCxnSpPr/>
          <p:nvPr/>
        </p:nvCxnSpPr>
        <p:spPr>
          <a:xfrm flipV="1">
            <a:off x="2743200" y="3048000"/>
            <a:ext cx="381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descr="C:\Users\Steve\AppData\Local\Microsoft\Windows\Temporary Internet Files\Content.IE5\STJM8LJN\MC900431621[1].png"/>
          <p:cNvPicPr>
            <a:picLocks noChangeAspect="1" noChangeArrowheads="1"/>
          </p:cNvPicPr>
          <p:nvPr/>
        </p:nvPicPr>
        <p:blipFill>
          <a:blip r:embed="rId5" cstate="print"/>
          <a:srcRect/>
          <a:stretch>
            <a:fillRect/>
          </a:stretch>
        </p:blipFill>
        <p:spPr bwMode="auto">
          <a:xfrm>
            <a:off x="3200400" y="3810000"/>
            <a:ext cx="685800" cy="685800"/>
          </a:xfrm>
          <a:prstGeom prst="rect">
            <a:avLst/>
          </a:prstGeom>
          <a:noFill/>
        </p:spPr>
      </p:pic>
      <p:sp>
        <p:nvSpPr>
          <p:cNvPr id="45" name="Rectangle 44"/>
          <p:cNvSpPr/>
          <p:nvPr/>
        </p:nvSpPr>
        <p:spPr>
          <a:xfrm>
            <a:off x="3962400" y="3962400"/>
            <a:ext cx="1306576" cy="338554"/>
          </a:xfrm>
          <a:prstGeom prst="rect">
            <a:avLst/>
          </a:prstGeom>
        </p:spPr>
        <p:txBody>
          <a:bodyPr wrap="none">
            <a:spAutoFit/>
          </a:bodyPr>
          <a:lstStyle/>
          <a:p>
            <a:pPr algn="ctr"/>
            <a:r>
              <a:rPr lang="en-US" sz="1600" dirty="0" smtClean="0"/>
              <a:t>Movie (MOV)</a:t>
            </a:r>
            <a:endParaRPr lang="en-US" sz="1600" dirty="0"/>
          </a:p>
        </p:txBody>
      </p:sp>
      <p:sp>
        <p:nvSpPr>
          <p:cNvPr id="52" name="Rectangle 51"/>
          <p:cNvSpPr/>
          <p:nvPr/>
        </p:nvSpPr>
        <p:spPr>
          <a:xfrm rot="5400000">
            <a:off x="3374108" y="3179092"/>
            <a:ext cx="42351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Rectangle 17"/>
          <p:cNvSpPr/>
          <p:nvPr/>
        </p:nvSpPr>
        <p:spPr>
          <a:xfrm>
            <a:off x="3962400" y="4648200"/>
            <a:ext cx="1451168" cy="584775"/>
          </a:xfrm>
          <a:prstGeom prst="rect">
            <a:avLst/>
          </a:prstGeom>
        </p:spPr>
        <p:txBody>
          <a:bodyPr wrap="none">
            <a:spAutoFit/>
          </a:bodyPr>
          <a:lstStyle/>
          <a:p>
            <a:pPr algn="ctr"/>
            <a:r>
              <a:rPr lang="en-US" sz="1600" dirty="0" smtClean="0"/>
              <a:t>Trajectory Data</a:t>
            </a:r>
          </a:p>
          <a:p>
            <a:pPr algn="ctr"/>
            <a:r>
              <a:rPr lang="en-US" sz="1600" dirty="0" smtClean="0"/>
              <a:t>(CSV - Excel)</a:t>
            </a:r>
            <a:endParaRPr lang="en-US" sz="1600" dirty="0"/>
          </a:p>
        </p:txBody>
      </p:sp>
      <p:pic>
        <p:nvPicPr>
          <p:cNvPr id="17" name="Picture 2" descr="C:\Users\Steve\AppData\Local\Microsoft\Windows\Temporary Internet Files\Content.IE5\UHMF18AP\MC90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3200400" y="4572000"/>
            <a:ext cx="838200" cy="838200"/>
          </a:xfrm>
          <a:prstGeom prst="rect">
            <a:avLst/>
          </a:prstGeom>
          <a:noFill/>
        </p:spPr>
      </p:pic>
      <p:grpSp>
        <p:nvGrpSpPr>
          <p:cNvPr id="26" name="Group 25"/>
          <p:cNvGrpSpPr/>
          <p:nvPr/>
        </p:nvGrpSpPr>
        <p:grpSpPr>
          <a:xfrm>
            <a:off x="3048000" y="5486400"/>
            <a:ext cx="990600" cy="990600"/>
            <a:chOff x="3048000" y="5486400"/>
            <a:chExt cx="990600" cy="990600"/>
          </a:xfrm>
        </p:grpSpPr>
        <p:pic>
          <p:nvPicPr>
            <p:cNvPr id="22" name="Picture 2" descr="C:\Users\Steve\AppData\Local\Microsoft\Windows\Temporary Internet Files\Content.IE5\UHMF18AP\MC900432599[1].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200400" y="5486400"/>
              <a:ext cx="838200" cy="838200"/>
            </a:xfrm>
            <a:prstGeom prst="rect">
              <a:avLst/>
            </a:prstGeom>
            <a:noFill/>
          </p:spPr>
        </p:pic>
        <p:pic>
          <p:nvPicPr>
            <p:cNvPr id="23" name="Picture 2" descr="C:\Users\Steve\AppData\Local\Microsoft\Windows\Temporary Internet Files\Content.IE5\UHMF18AP\MC900432599[1].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124200" y="5562600"/>
              <a:ext cx="838200" cy="838200"/>
            </a:xfrm>
            <a:prstGeom prst="rect">
              <a:avLst/>
            </a:prstGeom>
            <a:noFill/>
          </p:spPr>
        </p:pic>
        <p:pic>
          <p:nvPicPr>
            <p:cNvPr id="24" name="Picture 2" descr="C:\Users\Steve\AppData\Local\Microsoft\Windows\Temporary Internet Files\Content.IE5\UHMF18AP\MC900432599[1].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048000" y="5638800"/>
              <a:ext cx="838200" cy="838200"/>
            </a:xfrm>
            <a:prstGeom prst="rect">
              <a:avLst/>
            </a:prstGeom>
            <a:noFill/>
          </p:spPr>
        </p:pic>
      </p:grpSp>
      <p:sp>
        <p:nvSpPr>
          <p:cNvPr id="27" name="Rectangle 26"/>
          <p:cNvSpPr/>
          <p:nvPr/>
        </p:nvSpPr>
        <p:spPr>
          <a:xfrm>
            <a:off x="4191000" y="5638800"/>
            <a:ext cx="1020023" cy="584775"/>
          </a:xfrm>
          <a:prstGeom prst="rect">
            <a:avLst/>
          </a:prstGeom>
        </p:spPr>
        <p:txBody>
          <a:bodyPr wrap="none">
            <a:spAutoFit/>
          </a:bodyPr>
          <a:lstStyle/>
          <a:p>
            <a:pPr algn="ctr"/>
            <a:r>
              <a:rPr lang="en-US" sz="1600" dirty="0" smtClean="0"/>
              <a:t>Raw Data</a:t>
            </a:r>
          </a:p>
          <a:p>
            <a:pPr algn="ctr"/>
            <a:r>
              <a:rPr lang="en-US" sz="1600" dirty="0" smtClean="0"/>
              <a:t>(DAT files)</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2241</Words>
  <Application>Microsoft Office PowerPoint</Application>
  <PresentationFormat>On-screen Show (4:3)</PresentationFormat>
  <Paragraphs>258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Automated Analysis of Image Sets</vt:lpstr>
      <vt:lpstr>Automated Analysis of Image Sets</vt:lpstr>
      <vt:lpstr>Automated Analysis of Image Sets</vt:lpstr>
      <vt:lpstr>Automated Analysis of Image Sets</vt:lpstr>
      <vt:lpstr>Automated Analysis of Image Sets</vt:lpstr>
      <vt:lpstr>Automated Analysis of Image Sets</vt:lpstr>
      <vt:lpstr>Automated Analysis of Image Sets</vt:lpstr>
      <vt:lpstr>Automated Analysis of Image Sets</vt:lpstr>
      <vt:lpstr>Automated Analysis of Image Sets</vt:lpstr>
      <vt:lpstr>Automated Analysis of Image Sets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Steve</cp:lastModifiedBy>
  <cp:revision>90</cp:revision>
  <dcterms:created xsi:type="dcterms:W3CDTF">2010-11-09T00:07:00Z</dcterms:created>
  <dcterms:modified xsi:type="dcterms:W3CDTF">2011-01-06T22:48:09Z</dcterms:modified>
</cp:coreProperties>
</file>